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3" r:id="rId8"/>
    <p:sldId id="262" r:id="rId9"/>
    <p:sldId id="265" r:id="rId10"/>
    <p:sldId id="266" r:id="rId11"/>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Canva Sans Bold" panose="020B0604020202020204" charset="0"/>
      <p:regular r:id="rId17"/>
    </p:embeddedFont>
    <p:embeddedFont>
      <p:font typeface="Poppins Medium" panose="020B0604020202020204" charset="0"/>
      <p:regular r:id="rId18"/>
    </p:embeddedFont>
    <p:embeddedFont>
      <p:font typeface="Poppins Medium Bold" panose="020B0604020202020204" charset="0"/>
      <p:regular r:id="rId19"/>
    </p:embeddedFont>
    <p:embeddedFont>
      <p:font typeface="Poppins Extra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2" d="100"/>
          <a:sy n="42" d="100"/>
        </p:scale>
        <p:origin x="780"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42AC0C-F958-4ED8-861D-B5BC3D4A27D7}" type="datetimeFigureOut">
              <a:rPr lang="en-US" smtClean="0"/>
              <a:t>17-Sep-23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31A927-F08B-40B6-A16E-2B68FCC98C3D}" type="slidenum">
              <a:rPr lang="en-US" smtClean="0"/>
              <a:t>‹#›</a:t>
            </a:fld>
            <a:endParaRPr lang="en-US"/>
          </a:p>
        </p:txBody>
      </p:sp>
    </p:spTree>
    <p:extLst>
      <p:ext uri="{BB962C8B-B14F-4D97-AF65-F5344CB8AC3E}">
        <p14:creationId xmlns:p14="http://schemas.microsoft.com/office/powerpoint/2010/main" val="3966864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31A927-F08B-40B6-A16E-2B68FCC98C3D}" type="slidenum">
              <a:rPr lang="en-US" smtClean="0"/>
              <a:t>6</a:t>
            </a:fld>
            <a:endParaRPr lang="en-US"/>
          </a:p>
        </p:txBody>
      </p:sp>
    </p:spTree>
    <p:extLst>
      <p:ext uri="{BB962C8B-B14F-4D97-AF65-F5344CB8AC3E}">
        <p14:creationId xmlns:p14="http://schemas.microsoft.com/office/powerpoint/2010/main" val="626493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17-Sep-23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17-Sep-23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17-Sep-23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17-Sep-23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17-Sep-23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17-Sep-23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17-Sep-23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17-Sep-23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17-Sep-23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17-Sep-23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17-Sep-23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17-Sep-23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sv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5.svg"/><Relationship Id="rId7" Type="http://schemas.openxmlformats.org/officeDocument/2006/relationships/image" Target="../media/image17.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40.svg"/><Relationship Id="rId5" Type="http://schemas.openxmlformats.org/officeDocument/2006/relationships/image" Target="../media/image27.svg"/><Relationship Id="rId10" Type="http://schemas.openxmlformats.org/officeDocument/2006/relationships/image" Target="../media/image27.png"/><Relationship Id="rId4" Type="http://schemas.openxmlformats.org/officeDocument/2006/relationships/image" Target="../media/image18.png"/><Relationship Id="rId9" Type="http://schemas.openxmlformats.org/officeDocument/2006/relationships/image" Target="../media/image15.sv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jpeg"/><Relationship Id="rId7" Type="http://schemas.openxmlformats.org/officeDocument/2006/relationships/image" Target="../media/image13.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5.svg"/></Relationships>
</file>

<file path=ppt/slides/_rels/slide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7.svg"/><Relationship Id="rId7"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1.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1.png"/><Relationship Id="rId4" Type="http://schemas.openxmlformats.org/officeDocument/2006/relationships/image" Target="../media/image23.sv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5.svg"/><Relationship Id="rId7" Type="http://schemas.openxmlformats.org/officeDocument/2006/relationships/image" Target="../media/image17.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29.svg"/><Relationship Id="rId5" Type="http://schemas.openxmlformats.org/officeDocument/2006/relationships/image" Target="../media/image27.svg"/><Relationship Id="rId10"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15.svg"/></Relationships>
</file>

<file path=ppt/slides/_rels/slide6.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image" Target="../media/image3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2.png"/><Relationship Id="rId15" Type="http://schemas.openxmlformats.org/officeDocument/2006/relationships/image" Target="../media/image15.sv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21.png"/><Relationship Id="rId1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15.svg"/></Relationships>
</file>

<file path=ppt/slides/_rels/slide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8C52FF">
                <a:alpha val="100000"/>
              </a:srgbClr>
            </a:gs>
            <a:gs pos="100000">
              <a:srgbClr val="00BF6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317616">
            <a:off x="9735203" y="185209"/>
            <a:ext cx="8568468" cy="9168595"/>
          </a:xfrm>
          <a:custGeom>
            <a:avLst/>
            <a:gdLst/>
            <a:ahLst/>
            <a:cxnLst/>
            <a:rect l="l" t="t" r="r" b="b"/>
            <a:pathLst>
              <a:path w="8568468" h="9168595">
                <a:moveTo>
                  <a:pt x="0" y="0"/>
                </a:moveTo>
                <a:lnTo>
                  <a:pt x="8568468" y="0"/>
                </a:lnTo>
                <a:lnTo>
                  <a:pt x="8568468" y="9168595"/>
                </a:lnTo>
                <a:lnTo>
                  <a:pt x="0" y="916859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9144000" y="4167128"/>
            <a:ext cx="8503070" cy="5420707"/>
          </a:xfrm>
          <a:custGeom>
            <a:avLst/>
            <a:gdLst/>
            <a:ahLst/>
            <a:cxnLst/>
            <a:rect l="l" t="t" r="r" b="b"/>
            <a:pathLst>
              <a:path w="8503070" h="5420707">
                <a:moveTo>
                  <a:pt x="0" y="0"/>
                </a:moveTo>
                <a:lnTo>
                  <a:pt x="8503070" y="0"/>
                </a:lnTo>
                <a:lnTo>
                  <a:pt x="8503070" y="5420707"/>
                </a:lnTo>
                <a:lnTo>
                  <a:pt x="0" y="5420707"/>
                </a:lnTo>
                <a:lnTo>
                  <a:pt x="0" y="0"/>
                </a:lnTo>
                <a:close/>
              </a:path>
            </a:pathLst>
          </a:custGeom>
          <a:blipFill>
            <a:blip r:embed="rId4"/>
            <a:stretch>
              <a:fillRect/>
            </a:stretch>
          </a:blipFill>
        </p:spPr>
      </p:sp>
      <p:sp>
        <p:nvSpPr>
          <p:cNvPr id="4" name="Freeform 4"/>
          <p:cNvSpPr/>
          <p:nvPr/>
        </p:nvSpPr>
        <p:spPr>
          <a:xfrm>
            <a:off x="3569208" y="7667206"/>
            <a:ext cx="237200" cy="415229"/>
          </a:xfrm>
          <a:custGeom>
            <a:avLst/>
            <a:gdLst/>
            <a:ahLst/>
            <a:cxnLst/>
            <a:rect l="l" t="t" r="r" b="b"/>
            <a:pathLst>
              <a:path w="237200" h="415229">
                <a:moveTo>
                  <a:pt x="0" y="0"/>
                </a:moveTo>
                <a:lnTo>
                  <a:pt x="237200" y="0"/>
                </a:lnTo>
                <a:lnTo>
                  <a:pt x="237200" y="415230"/>
                </a:lnTo>
                <a:lnTo>
                  <a:pt x="0" y="41523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flipH="1">
            <a:off x="13781977" y="1018773"/>
            <a:ext cx="3438633" cy="2625983"/>
          </a:xfrm>
          <a:custGeom>
            <a:avLst/>
            <a:gdLst/>
            <a:ahLst/>
            <a:cxnLst/>
            <a:rect l="l" t="t" r="r" b="b"/>
            <a:pathLst>
              <a:path w="3438633" h="2625983">
                <a:moveTo>
                  <a:pt x="3438633" y="0"/>
                </a:moveTo>
                <a:lnTo>
                  <a:pt x="0" y="0"/>
                </a:lnTo>
                <a:lnTo>
                  <a:pt x="0" y="2625983"/>
                </a:lnTo>
                <a:lnTo>
                  <a:pt x="3438633" y="2625983"/>
                </a:lnTo>
                <a:lnTo>
                  <a:pt x="3438633" y="0"/>
                </a:lnTo>
                <a:close/>
              </a:path>
            </a:pathLst>
          </a:custGeom>
          <a:blipFill>
            <a:blip r:embed="rId7"/>
            <a:stretch>
              <a:fillRect r="-4255"/>
            </a:stretch>
          </a:blipFill>
        </p:spPr>
      </p:sp>
      <p:sp>
        <p:nvSpPr>
          <p:cNvPr id="6" name="TextBox 6"/>
          <p:cNvSpPr txBox="1"/>
          <p:nvPr/>
        </p:nvSpPr>
        <p:spPr>
          <a:xfrm>
            <a:off x="1179504" y="2180422"/>
            <a:ext cx="6578032" cy="1885954"/>
          </a:xfrm>
          <a:prstGeom prst="rect">
            <a:avLst/>
          </a:prstGeom>
        </p:spPr>
        <p:txBody>
          <a:bodyPr lIns="0" tIns="0" rIns="0" bIns="0" rtlCol="0" anchor="t">
            <a:spAutoFit/>
          </a:bodyPr>
          <a:lstStyle/>
          <a:p>
            <a:pPr>
              <a:lnSpc>
                <a:spcPts val="14699"/>
              </a:lnSpc>
              <a:spcBef>
                <a:spcPct val="0"/>
              </a:spcBef>
            </a:pPr>
            <a:r>
              <a:rPr lang="en-US" sz="10499">
                <a:solidFill>
                  <a:srgbClr val="363062"/>
                </a:solidFill>
                <a:latin typeface="Poppins Medium Bold"/>
              </a:rPr>
              <a:t>IIT</a:t>
            </a:r>
          </a:p>
        </p:txBody>
      </p:sp>
      <p:sp>
        <p:nvSpPr>
          <p:cNvPr id="7" name="TextBox 7"/>
          <p:cNvSpPr txBox="1"/>
          <p:nvPr/>
        </p:nvSpPr>
        <p:spPr>
          <a:xfrm>
            <a:off x="1179504" y="3749933"/>
            <a:ext cx="7502341" cy="3726818"/>
          </a:xfrm>
          <a:prstGeom prst="rect">
            <a:avLst/>
          </a:prstGeom>
        </p:spPr>
        <p:txBody>
          <a:bodyPr lIns="0" tIns="0" rIns="0" bIns="0" rtlCol="0" anchor="t">
            <a:spAutoFit/>
          </a:bodyPr>
          <a:lstStyle/>
          <a:p>
            <a:pPr>
              <a:lnSpc>
                <a:spcPts val="14559"/>
              </a:lnSpc>
              <a:spcBef>
                <a:spcPct val="0"/>
              </a:spcBef>
            </a:pPr>
            <a:r>
              <a:rPr lang="en-US" sz="10399">
                <a:solidFill>
                  <a:srgbClr val="CA4641"/>
                </a:solidFill>
                <a:latin typeface="Poppins ExtraBold"/>
              </a:rPr>
              <a:t>Kanban Board</a:t>
            </a:r>
          </a:p>
        </p:txBody>
      </p:sp>
      <p:sp>
        <p:nvSpPr>
          <p:cNvPr id="8" name="Freeform 8"/>
          <p:cNvSpPr/>
          <p:nvPr/>
        </p:nvSpPr>
        <p:spPr>
          <a:xfrm>
            <a:off x="10153542" y="1506838"/>
            <a:ext cx="2603654" cy="1542665"/>
          </a:xfrm>
          <a:custGeom>
            <a:avLst/>
            <a:gdLst/>
            <a:ahLst/>
            <a:cxnLst/>
            <a:rect l="l" t="t" r="r" b="b"/>
            <a:pathLst>
              <a:path w="2603654" h="1542665">
                <a:moveTo>
                  <a:pt x="0" y="0"/>
                </a:moveTo>
                <a:lnTo>
                  <a:pt x="2603653" y="0"/>
                </a:lnTo>
                <a:lnTo>
                  <a:pt x="2603653" y="1542665"/>
                </a:lnTo>
                <a:lnTo>
                  <a:pt x="0" y="1542665"/>
                </a:lnTo>
                <a:lnTo>
                  <a:pt x="0" y="0"/>
                </a:lnTo>
                <a:close/>
              </a:path>
            </a:pathLst>
          </a:custGeom>
          <a:blipFill>
            <a:blip r:embed="rId8"/>
            <a:stretch>
              <a:fillRect/>
            </a:stretch>
          </a:blipFill>
        </p:spPr>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8C52FF">
                <a:alpha val="100000"/>
              </a:srgbClr>
            </a:gs>
            <a:gs pos="100000">
              <a:srgbClr val="FF914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217104">
            <a:off x="12784661" y="727848"/>
            <a:ext cx="645241" cy="908790"/>
          </a:xfrm>
          <a:custGeom>
            <a:avLst/>
            <a:gdLst/>
            <a:ahLst/>
            <a:cxnLst/>
            <a:rect l="l" t="t" r="r" b="b"/>
            <a:pathLst>
              <a:path w="645241" h="908790">
                <a:moveTo>
                  <a:pt x="0" y="0"/>
                </a:moveTo>
                <a:lnTo>
                  <a:pt x="645241" y="0"/>
                </a:lnTo>
                <a:lnTo>
                  <a:pt x="645241" y="908790"/>
                </a:lnTo>
                <a:lnTo>
                  <a:pt x="0" y="90879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2869391" y="-2574329"/>
            <a:ext cx="5568871" cy="5568871"/>
          </a:xfrm>
          <a:custGeom>
            <a:avLst/>
            <a:gdLst/>
            <a:ahLst/>
            <a:cxnLst/>
            <a:rect l="l" t="t" r="r" b="b"/>
            <a:pathLst>
              <a:path w="5568871" h="5568871">
                <a:moveTo>
                  <a:pt x="0" y="0"/>
                </a:moveTo>
                <a:lnTo>
                  <a:pt x="5568872" y="0"/>
                </a:lnTo>
                <a:lnTo>
                  <a:pt x="5568872" y="5568871"/>
                </a:lnTo>
                <a:lnTo>
                  <a:pt x="0" y="556887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rot="-10800000">
            <a:off x="15588519" y="7292458"/>
            <a:ext cx="5568871" cy="5568871"/>
          </a:xfrm>
          <a:custGeom>
            <a:avLst/>
            <a:gdLst/>
            <a:ahLst/>
            <a:cxnLst/>
            <a:rect l="l" t="t" r="r" b="b"/>
            <a:pathLst>
              <a:path w="5568871" h="5568871">
                <a:moveTo>
                  <a:pt x="0" y="0"/>
                </a:moveTo>
                <a:lnTo>
                  <a:pt x="5568872" y="0"/>
                </a:lnTo>
                <a:lnTo>
                  <a:pt x="5568872" y="5568871"/>
                </a:lnTo>
                <a:lnTo>
                  <a:pt x="0" y="556887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5" name="Group 5"/>
          <p:cNvGrpSpPr/>
          <p:nvPr/>
        </p:nvGrpSpPr>
        <p:grpSpPr>
          <a:xfrm>
            <a:off x="-1691931" y="-2121404"/>
            <a:ext cx="4391411" cy="439141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8C52FF">
                    <a:alpha val="100000"/>
                  </a:srgbClr>
                </a:gs>
                <a:gs pos="100000">
                  <a:srgbClr val="00BF63">
                    <a:alpha val="100000"/>
                  </a:srgbClr>
                </a:gs>
              </a:gsLst>
              <a:lin ang="0"/>
            </a:gradFill>
          </p:spPr>
        </p:sp>
        <p:sp>
          <p:nvSpPr>
            <p:cNvPr id="7" name="TextBox 7"/>
            <p:cNvSpPr txBox="1"/>
            <p:nvPr/>
          </p:nvSpPr>
          <p:spPr>
            <a:xfrm>
              <a:off x="76200" y="0"/>
              <a:ext cx="660400" cy="736600"/>
            </a:xfrm>
            <a:prstGeom prst="rect">
              <a:avLst/>
            </a:prstGeom>
          </p:spPr>
          <p:txBody>
            <a:bodyPr lIns="50800" tIns="50800" rIns="50800" bIns="50800" rtlCol="0" anchor="ctr"/>
            <a:lstStyle/>
            <a:p>
              <a:pPr algn="ctr">
                <a:lnSpc>
                  <a:spcPts val="3500"/>
                </a:lnSpc>
              </a:pPr>
              <a:endParaRPr/>
            </a:p>
          </p:txBody>
        </p:sp>
      </p:grpSp>
      <p:grpSp>
        <p:nvGrpSpPr>
          <p:cNvPr id="8" name="Group 8"/>
          <p:cNvGrpSpPr/>
          <p:nvPr/>
        </p:nvGrpSpPr>
        <p:grpSpPr>
          <a:xfrm rot="-10800000">
            <a:off x="15588519" y="8016993"/>
            <a:ext cx="4391411" cy="439141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8C52FF">
                    <a:alpha val="100000"/>
                  </a:srgbClr>
                </a:gs>
                <a:gs pos="100000">
                  <a:srgbClr val="00BF63">
                    <a:alpha val="100000"/>
                  </a:srgbClr>
                </a:gs>
              </a:gsLst>
              <a:lin ang="0"/>
            </a:gradFill>
          </p:spPr>
        </p:sp>
        <p:sp>
          <p:nvSpPr>
            <p:cNvPr id="10" name="TextBox 10"/>
            <p:cNvSpPr txBox="1"/>
            <p:nvPr/>
          </p:nvSpPr>
          <p:spPr>
            <a:xfrm>
              <a:off x="76200" y="0"/>
              <a:ext cx="660400" cy="736600"/>
            </a:xfrm>
            <a:prstGeom prst="rect">
              <a:avLst/>
            </a:prstGeom>
          </p:spPr>
          <p:txBody>
            <a:bodyPr lIns="50800" tIns="50800" rIns="50800" bIns="50800" rtlCol="0" anchor="ctr"/>
            <a:lstStyle/>
            <a:p>
              <a:pPr algn="ctr">
                <a:lnSpc>
                  <a:spcPts val="3500"/>
                </a:lnSpc>
              </a:pPr>
              <a:endParaRPr/>
            </a:p>
          </p:txBody>
        </p:sp>
      </p:grpSp>
      <p:sp>
        <p:nvSpPr>
          <p:cNvPr id="11" name="Freeform 11"/>
          <p:cNvSpPr/>
          <p:nvPr/>
        </p:nvSpPr>
        <p:spPr>
          <a:xfrm flipH="1">
            <a:off x="0" y="1210326"/>
            <a:ext cx="1373633" cy="2754150"/>
          </a:xfrm>
          <a:custGeom>
            <a:avLst/>
            <a:gdLst/>
            <a:ahLst/>
            <a:cxnLst/>
            <a:rect l="l" t="t" r="r" b="b"/>
            <a:pathLst>
              <a:path w="1373633" h="2754150">
                <a:moveTo>
                  <a:pt x="1373633" y="0"/>
                </a:moveTo>
                <a:lnTo>
                  <a:pt x="0" y="0"/>
                </a:lnTo>
                <a:lnTo>
                  <a:pt x="0" y="2754150"/>
                </a:lnTo>
                <a:lnTo>
                  <a:pt x="1373633" y="2754150"/>
                </a:lnTo>
                <a:lnTo>
                  <a:pt x="1373633"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2" name="Freeform 12"/>
          <p:cNvSpPr/>
          <p:nvPr/>
        </p:nvSpPr>
        <p:spPr>
          <a:xfrm>
            <a:off x="16914367" y="6268841"/>
            <a:ext cx="1373633" cy="2754150"/>
          </a:xfrm>
          <a:custGeom>
            <a:avLst/>
            <a:gdLst/>
            <a:ahLst/>
            <a:cxnLst/>
            <a:rect l="l" t="t" r="r" b="b"/>
            <a:pathLst>
              <a:path w="1373633" h="2754150">
                <a:moveTo>
                  <a:pt x="0" y="0"/>
                </a:moveTo>
                <a:lnTo>
                  <a:pt x="1373633" y="0"/>
                </a:lnTo>
                <a:lnTo>
                  <a:pt x="1373633" y="2754150"/>
                </a:lnTo>
                <a:lnTo>
                  <a:pt x="0" y="275415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3" name="Freeform 13"/>
          <p:cNvSpPr/>
          <p:nvPr/>
        </p:nvSpPr>
        <p:spPr>
          <a:xfrm>
            <a:off x="15985357" y="2994542"/>
            <a:ext cx="1273943" cy="614677"/>
          </a:xfrm>
          <a:custGeom>
            <a:avLst/>
            <a:gdLst/>
            <a:ahLst/>
            <a:cxnLst/>
            <a:rect l="l" t="t" r="r" b="b"/>
            <a:pathLst>
              <a:path w="1273943" h="614677">
                <a:moveTo>
                  <a:pt x="0" y="0"/>
                </a:moveTo>
                <a:lnTo>
                  <a:pt x="1273943" y="0"/>
                </a:lnTo>
                <a:lnTo>
                  <a:pt x="1273943" y="614678"/>
                </a:lnTo>
                <a:lnTo>
                  <a:pt x="0" y="614678"/>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4" name="Freeform 14"/>
          <p:cNvSpPr/>
          <p:nvPr/>
        </p:nvSpPr>
        <p:spPr>
          <a:xfrm flipH="1">
            <a:off x="1028700" y="6677780"/>
            <a:ext cx="1273943" cy="614677"/>
          </a:xfrm>
          <a:custGeom>
            <a:avLst/>
            <a:gdLst/>
            <a:ahLst/>
            <a:cxnLst/>
            <a:rect l="l" t="t" r="r" b="b"/>
            <a:pathLst>
              <a:path w="1273943" h="614677">
                <a:moveTo>
                  <a:pt x="1273943" y="0"/>
                </a:moveTo>
                <a:lnTo>
                  <a:pt x="0" y="0"/>
                </a:lnTo>
                <a:lnTo>
                  <a:pt x="0" y="614678"/>
                </a:lnTo>
                <a:lnTo>
                  <a:pt x="1273943" y="614678"/>
                </a:lnTo>
                <a:lnTo>
                  <a:pt x="1273943"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5" name="Freeform 15"/>
          <p:cNvSpPr/>
          <p:nvPr/>
        </p:nvSpPr>
        <p:spPr>
          <a:xfrm>
            <a:off x="5920963" y="3276595"/>
            <a:ext cx="6438316" cy="5287467"/>
          </a:xfrm>
          <a:custGeom>
            <a:avLst/>
            <a:gdLst/>
            <a:ahLst/>
            <a:cxnLst/>
            <a:rect l="l" t="t" r="r" b="b"/>
            <a:pathLst>
              <a:path w="6438316" h="5287467">
                <a:moveTo>
                  <a:pt x="0" y="0"/>
                </a:moveTo>
                <a:lnTo>
                  <a:pt x="6438316" y="0"/>
                </a:lnTo>
                <a:lnTo>
                  <a:pt x="6438316" y="5287467"/>
                </a:lnTo>
                <a:lnTo>
                  <a:pt x="0" y="5287467"/>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6" name="TextBox 16"/>
          <p:cNvSpPr txBox="1"/>
          <p:nvPr/>
        </p:nvSpPr>
        <p:spPr>
          <a:xfrm>
            <a:off x="5180719" y="742950"/>
            <a:ext cx="7926562" cy="1803363"/>
          </a:xfrm>
          <a:prstGeom prst="rect">
            <a:avLst/>
          </a:prstGeom>
        </p:spPr>
        <p:txBody>
          <a:bodyPr lIns="0" tIns="0" rIns="0" bIns="0" rtlCol="0" anchor="t">
            <a:spAutoFit/>
          </a:bodyPr>
          <a:lstStyle/>
          <a:p>
            <a:pPr algn="ctr">
              <a:lnSpc>
                <a:spcPts val="13999"/>
              </a:lnSpc>
              <a:spcBef>
                <a:spcPct val="0"/>
              </a:spcBef>
            </a:pPr>
            <a:r>
              <a:rPr lang="en-US" sz="9999">
                <a:solidFill>
                  <a:srgbClr val="363062"/>
                </a:solidFill>
                <a:latin typeface="Poppins ExtraBold"/>
              </a:rPr>
              <a:t>Thank You</a:t>
            </a:r>
          </a:p>
        </p:txBody>
      </p:sp>
      <p:sp>
        <p:nvSpPr>
          <p:cNvPr id="17" name="Freeform 17"/>
          <p:cNvSpPr/>
          <p:nvPr/>
        </p:nvSpPr>
        <p:spPr>
          <a:xfrm flipH="1">
            <a:off x="1145636" y="8643623"/>
            <a:ext cx="1273943" cy="614677"/>
          </a:xfrm>
          <a:custGeom>
            <a:avLst/>
            <a:gdLst/>
            <a:ahLst/>
            <a:cxnLst/>
            <a:rect l="l" t="t" r="r" b="b"/>
            <a:pathLst>
              <a:path w="1273943" h="614677">
                <a:moveTo>
                  <a:pt x="1273943" y="0"/>
                </a:moveTo>
                <a:lnTo>
                  <a:pt x="0" y="0"/>
                </a:lnTo>
                <a:lnTo>
                  <a:pt x="0" y="614677"/>
                </a:lnTo>
                <a:lnTo>
                  <a:pt x="1273943" y="614677"/>
                </a:lnTo>
                <a:lnTo>
                  <a:pt x="1273943"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8" name="TextBox 18"/>
          <p:cNvSpPr txBox="1"/>
          <p:nvPr/>
        </p:nvSpPr>
        <p:spPr>
          <a:xfrm>
            <a:off x="160907" y="9525000"/>
            <a:ext cx="17966185" cy="436017"/>
          </a:xfrm>
          <a:prstGeom prst="rect">
            <a:avLst/>
          </a:prstGeom>
        </p:spPr>
        <p:txBody>
          <a:bodyPr lIns="0" tIns="0" rIns="0" bIns="0" rtlCol="0" anchor="t">
            <a:spAutoFit/>
          </a:bodyPr>
          <a:lstStyle/>
          <a:p>
            <a:pPr algn="ctr">
              <a:lnSpc>
                <a:spcPts val="3360"/>
              </a:lnSpc>
            </a:pPr>
            <a:r>
              <a:rPr lang="en-US" sz="2400">
                <a:solidFill>
                  <a:srgbClr val="000000"/>
                </a:solidFill>
                <a:latin typeface="Canva Sans Bold"/>
              </a:rPr>
              <a:t>07 September, 2023                                                                                                                                                                                            page </a:t>
            </a:r>
            <a:r>
              <a:rPr lang="en-US" sz="2400" smtClean="0">
                <a:solidFill>
                  <a:srgbClr val="000000"/>
                </a:solidFill>
                <a:latin typeface="Canva Sans Bold"/>
              </a:rPr>
              <a:t>10</a:t>
            </a:r>
            <a:endParaRPr lang="en-US" sz="2400">
              <a:solidFill>
                <a:srgbClr val="000000"/>
              </a:solidFill>
              <a:latin typeface="Canva Sans Bold"/>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8C52FF">
                <a:alpha val="100000"/>
              </a:srgbClr>
            </a:gs>
            <a:gs pos="100000">
              <a:srgbClr val="00BF63">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2181037" y="2351785"/>
            <a:ext cx="3335203" cy="3929338"/>
            <a:chOff x="0" y="0"/>
            <a:chExt cx="4446937" cy="5239117"/>
          </a:xfrm>
        </p:grpSpPr>
        <p:pic>
          <p:nvPicPr>
            <p:cNvPr id="3" name="Picture 3"/>
            <p:cNvPicPr>
              <a:picLocks noChangeAspect="1"/>
            </p:cNvPicPr>
            <p:nvPr/>
          </p:nvPicPr>
          <p:blipFill>
            <a:blip r:embed="rId2"/>
            <a:srcRect t="1831" b="1831"/>
            <a:stretch>
              <a:fillRect/>
            </a:stretch>
          </p:blipFill>
          <p:spPr>
            <a:xfrm>
              <a:off x="0" y="0"/>
              <a:ext cx="4446937" cy="5239117"/>
            </a:xfrm>
            <a:prstGeom prst="rect">
              <a:avLst/>
            </a:prstGeom>
          </p:spPr>
        </p:pic>
      </p:grpSp>
      <p:grpSp>
        <p:nvGrpSpPr>
          <p:cNvPr id="4" name="Group 4"/>
          <p:cNvGrpSpPr/>
          <p:nvPr/>
        </p:nvGrpSpPr>
        <p:grpSpPr>
          <a:xfrm>
            <a:off x="9320735" y="3066160"/>
            <a:ext cx="3096661" cy="3214963"/>
            <a:chOff x="0" y="0"/>
            <a:chExt cx="4128881" cy="4286617"/>
          </a:xfrm>
        </p:grpSpPr>
        <p:pic>
          <p:nvPicPr>
            <p:cNvPr id="5" name="Picture 5"/>
            <p:cNvPicPr>
              <a:picLocks noChangeAspect="1"/>
            </p:cNvPicPr>
            <p:nvPr/>
          </p:nvPicPr>
          <p:blipFill>
            <a:blip r:embed="rId3"/>
            <a:srcRect t="20776" b="20776"/>
            <a:stretch>
              <a:fillRect/>
            </a:stretch>
          </p:blipFill>
          <p:spPr>
            <a:xfrm>
              <a:off x="0" y="0"/>
              <a:ext cx="4128881" cy="4286617"/>
            </a:xfrm>
            <a:prstGeom prst="rect">
              <a:avLst/>
            </a:prstGeom>
          </p:spPr>
        </p:pic>
      </p:grpSp>
      <p:grpSp>
        <p:nvGrpSpPr>
          <p:cNvPr id="6" name="Group 6"/>
          <p:cNvGrpSpPr/>
          <p:nvPr/>
        </p:nvGrpSpPr>
        <p:grpSpPr>
          <a:xfrm>
            <a:off x="5870604" y="4327294"/>
            <a:ext cx="3096661" cy="3214963"/>
            <a:chOff x="0" y="0"/>
            <a:chExt cx="4128881" cy="4286617"/>
          </a:xfrm>
        </p:grpSpPr>
        <p:pic>
          <p:nvPicPr>
            <p:cNvPr id="7" name="Picture 7"/>
            <p:cNvPicPr>
              <a:picLocks noChangeAspect="1"/>
            </p:cNvPicPr>
            <p:nvPr/>
          </p:nvPicPr>
          <p:blipFill>
            <a:blip r:embed="rId4"/>
            <a:srcRect t="11067" b="11067"/>
            <a:stretch>
              <a:fillRect/>
            </a:stretch>
          </p:blipFill>
          <p:spPr>
            <a:xfrm>
              <a:off x="0" y="0"/>
              <a:ext cx="4128881" cy="4286617"/>
            </a:xfrm>
            <a:prstGeom prst="rect">
              <a:avLst/>
            </a:prstGeom>
          </p:spPr>
        </p:pic>
      </p:grpSp>
      <p:grpSp>
        <p:nvGrpSpPr>
          <p:cNvPr id="8" name="Group 8"/>
          <p:cNvGrpSpPr/>
          <p:nvPr/>
        </p:nvGrpSpPr>
        <p:grpSpPr>
          <a:xfrm>
            <a:off x="12771760" y="4327294"/>
            <a:ext cx="3096661" cy="3214963"/>
            <a:chOff x="0" y="0"/>
            <a:chExt cx="4128881" cy="4286617"/>
          </a:xfrm>
        </p:grpSpPr>
        <p:pic>
          <p:nvPicPr>
            <p:cNvPr id="9" name="Picture 9"/>
            <p:cNvPicPr>
              <a:picLocks noChangeAspect="1"/>
            </p:cNvPicPr>
            <p:nvPr/>
          </p:nvPicPr>
          <p:blipFill>
            <a:blip r:embed="rId5"/>
            <a:srcRect t="22175" b="22175"/>
            <a:stretch>
              <a:fillRect/>
            </a:stretch>
          </p:blipFill>
          <p:spPr>
            <a:xfrm>
              <a:off x="0" y="0"/>
              <a:ext cx="4128881" cy="4286617"/>
            </a:xfrm>
            <a:prstGeom prst="rect">
              <a:avLst/>
            </a:prstGeom>
          </p:spPr>
        </p:pic>
      </p:grpSp>
      <p:grpSp>
        <p:nvGrpSpPr>
          <p:cNvPr id="10" name="Group 10"/>
          <p:cNvGrpSpPr/>
          <p:nvPr/>
        </p:nvGrpSpPr>
        <p:grpSpPr>
          <a:xfrm>
            <a:off x="2181037" y="6281122"/>
            <a:ext cx="3335203" cy="792648"/>
            <a:chOff x="0" y="0"/>
            <a:chExt cx="3419995" cy="812800"/>
          </a:xfrm>
        </p:grpSpPr>
        <p:sp>
          <p:nvSpPr>
            <p:cNvPr id="11" name="Freeform 11"/>
            <p:cNvSpPr/>
            <p:nvPr/>
          </p:nvSpPr>
          <p:spPr>
            <a:xfrm>
              <a:off x="0" y="0"/>
              <a:ext cx="3419995" cy="812800"/>
            </a:xfrm>
            <a:custGeom>
              <a:avLst/>
              <a:gdLst/>
              <a:ahLst/>
              <a:cxnLst/>
              <a:rect l="l" t="t" r="r" b="b"/>
              <a:pathLst>
                <a:path w="3419995" h="812800">
                  <a:moveTo>
                    <a:pt x="0" y="0"/>
                  </a:moveTo>
                  <a:lnTo>
                    <a:pt x="3419995" y="0"/>
                  </a:lnTo>
                  <a:lnTo>
                    <a:pt x="3419995" y="812800"/>
                  </a:lnTo>
                  <a:lnTo>
                    <a:pt x="0" y="812800"/>
                  </a:lnTo>
                  <a:close/>
                </a:path>
              </a:pathLst>
            </a:custGeom>
            <a:solidFill>
              <a:srgbClr val="363062"/>
            </a:solidFill>
          </p:spPr>
        </p:sp>
        <p:sp>
          <p:nvSpPr>
            <p:cNvPr id="12" name="TextBox 12"/>
            <p:cNvSpPr txBox="1"/>
            <p:nvPr/>
          </p:nvSpPr>
          <p:spPr>
            <a:xfrm>
              <a:off x="0" y="-76200"/>
              <a:ext cx="812800" cy="889000"/>
            </a:xfrm>
            <a:prstGeom prst="rect">
              <a:avLst/>
            </a:prstGeom>
          </p:spPr>
          <p:txBody>
            <a:bodyPr lIns="50800" tIns="50800" rIns="50800" bIns="50800" rtlCol="0" anchor="ctr"/>
            <a:lstStyle/>
            <a:p>
              <a:pPr algn="ctr">
                <a:lnSpc>
                  <a:spcPts val="3500"/>
                </a:lnSpc>
              </a:pPr>
              <a:endParaRPr/>
            </a:p>
          </p:txBody>
        </p:sp>
      </p:grpSp>
      <p:grpSp>
        <p:nvGrpSpPr>
          <p:cNvPr id="13" name="Group 13"/>
          <p:cNvGrpSpPr/>
          <p:nvPr/>
        </p:nvGrpSpPr>
        <p:grpSpPr>
          <a:xfrm>
            <a:off x="9320735" y="6281122"/>
            <a:ext cx="3096661" cy="792648"/>
            <a:chOff x="0" y="0"/>
            <a:chExt cx="3175388" cy="812800"/>
          </a:xfrm>
        </p:grpSpPr>
        <p:sp>
          <p:nvSpPr>
            <p:cNvPr id="14" name="Freeform 14"/>
            <p:cNvSpPr/>
            <p:nvPr/>
          </p:nvSpPr>
          <p:spPr>
            <a:xfrm>
              <a:off x="0" y="0"/>
              <a:ext cx="3175388" cy="812800"/>
            </a:xfrm>
            <a:custGeom>
              <a:avLst/>
              <a:gdLst/>
              <a:ahLst/>
              <a:cxnLst/>
              <a:rect l="l" t="t" r="r" b="b"/>
              <a:pathLst>
                <a:path w="3175388" h="812800">
                  <a:moveTo>
                    <a:pt x="0" y="0"/>
                  </a:moveTo>
                  <a:lnTo>
                    <a:pt x="3175388" y="0"/>
                  </a:lnTo>
                  <a:lnTo>
                    <a:pt x="3175388" y="812800"/>
                  </a:lnTo>
                  <a:lnTo>
                    <a:pt x="0" y="812800"/>
                  </a:lnTo>
                  <a:close/>
                </a:path>
              </a:pathLst>
            </a:custGeom>
            <a:solidFill>
              <a:srgbClr val="363062"/>
            </a:solidFill>
          </p:spPr>
        </p:sp>
        <p:sp>
          <p:nvSpPr>
            <p:cNvPr id="15" name="TextBox 15"/>
            <p:cNvSpPr txBox="1"/>
            <p:nvPr/>
          </p:nvSpPr>
          <p:spPr>
            <a:xfrm>
              <a:off x="0" y="-76200"/>
              <a:ext cx="812800" cy="889000"/>
            </a:xfrm>
            <a:prstGeom prst="rect">
              <a:avLst/>
            </a:prstGeom>
          </p:spPr>
          <p:txBody>
            <a:bodyPr lIns="50800" tIns="50800" rIns="50800" bIns="50800" rtlCol="0" anchor="ctr"/>
            <a:lstStyle/>
            <a:p>
              <a:pPr algn="ctr">
                <a:lnSpc>
                  <a:spcPts val="3500"/>
                </a:lnSpc>
              </a:pPr>
              <a:endParaRPr/>
            </a:p>
          </p:txBody>
        </p:sp>
      </p:grpSp>
      <p:grpSp>
        <p:nvGrpSpPr>
          <p:cNvPr id="16" name="Group 16"/>
          <p:cNvGrpSpPr/>
          <p:nvPr/>
        </p:nvGrpSpPr>
        <p:grpSpPr>
          <a:xfrm>
            <a:off x="5870604" y="7542257"/>
            <a:ext cx="3096661" cy="792648"/>
            <a:chOff x="0" y="0"/>
            <a:chExt cx="3175388" cy="812800"/>
          </a:xfrm>
        </p:grpSpPr>
        <p:sp>
          <p:nvSpPr>
            <p:cNvPr id="17" name="Freeform 17"/>
            <p:cNvSpPr/>
            <p:nvPr/>
          </p:nvSpPr>
          <p:spPr>
            <a:xfrm>
              <a:off x="0" y="0"/>
              <a:ext cx="3175388" cy="812800"/>
            </a:xfrm>
            <a:custGeom>
              <a:avLst/>
              <a:gdLst/>
              <a:ahLst/>
              <a:cxnLst/>
              <a:rect l="l" t="t" r="r" b="b"/>
              <a:pathLst>
                <a:path w="3175388" h="812800">
                  <a:moveTo>
                    <a:pt x="0" y="0"/>
                  </a:moveTo>
                  <a:lnTo>
                    <a:pt x="3175388" y="0"/>
                  </a:lnTo>
                  <a:lnTo>
                    <a:pt x="3175388" y="812800"/>
                  </a:lnTo>
                  <a:lnTo>
                    <a:pt x="0" y="812800"/>
                  </a:lnTo>
                  <a:close/>
                </a:path>
              </a:pathLst>
            </a:custGeom>
            <a:solidFill>
              <a:srgbClr val="363062"/>
            </a:solidFill>
          </p:spPr>
        </p:sp>
        <p:sp>
          <p:nvSpPr>
            <p:cNvPr id="18" name="TextBox 18"/>
            <p:cNvSpPr txBox="1"/>
            <p:nvPr/>
          </p:nvSpPr>
          <p:spPr>
            <a:xfrm>
              <a:off x="0" y="-76200"/>
              <a:ext cx="812800" cy="889000"/>
            </a:xfrm>
            <a:prstGeom prst="rect">
              <a:avLst/>
            </a:prstGeom>
          </p:spPr>
          <p:txBody>
            <a:bodyPr lIns="50800" tIns="50800" rIns="50800" bIns="50800" rtlCol="0" anchor="ctr"/>
            <a:lstStyle/>
            <a:p>
              <a:pPr algn="ctr">
                <a:lnSpc>
                  <a:spcPts val="3500"/>
                </a:lnSpc>
              </a:pPr>
              <a:endParaRPr/>
            </a:p>
          </p:txBody>
        </p:sp>
      </p:grpSp>
      <p:grpSp>
        <p:nvGrpSpPr>
          <p:cNvPr id="19" name="Group 19"/>
          <p:cNvGrpSpPr/>
          <p:nvPr/>
        </p:nvGrpSpPr>
        <p:grpSpPr>
          <a:xfrm>
            <a:off x="12771760" y="7542257"/>
            <a:ext cx="3096661" cy="792648"/>
            <a:chOff x="0" y="0"/>
            <a:chExt cx="3175388" cy="812800"/>
          </a:xfrm>
        </p:grpSpPr>
        <p:sp>
          <p:nvSpPr>
            <p:cNvPr id="20" name="Freeform 20"/>
            <p:cNvSpPr/>
            <p:nvPr/>
          </p:nvSpPr>
          <p:spPr>
            <a:xfrm>
              <a:off x="0" y="0"/>
              <a:ext cx="3175388" cy="812800"/>
            </a:xfrm>
            <a:custGeom>
              <a:avLst/>
              <a:gdLst/>
              <a:ahLst/>
              <a:cxnLst/>
              <a:rect l="l" t="t" r="r" b="b"/>
              <a:pathLst>
                <a:path w="3175388" h="812800">
                  <a:moveTo>
                    <a:pt x="0" y="0"/>
                  </a:moveTo>
                  <a:lnTo>
                    <a:pt x="3175388" y="0"/>
                  </a:lnTo>
                  <a:lnTo>
                    <a:pt x="3175388" y="812800"/>
                  </a:lnTo>
                  <a:lnTo>
                    <a:pt x="0" y="812800"/>
                  </a:lnTo>
                  <a:close/>
                </a:path>
              </a:pathLst>
            </a:custGeom>
            <a:solidFill>
              <a:srgbClr val="363062"/>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3500"/>
                </a:lnSpc>
              </a:pPr>
              <a:endParaRPr/>
            </a:p>
          </p:txBody>
        </p:sp>
      </p:grpSp>
      <p:sp>
        <p:nvSpPr>
          <p:cNvPr id="22" name="Freeform 22"/>
          <p:cNvSpPr/>
          <p:nvPr/>
        </p:nvSpPr>
        <p:spPr>
          <a:xfrm>
            <a:off x="6381526" y="901527"/>
            <a:ext cx="3515775" cy="1450257"/>
          </a:xfrm>
          <a:custGeom>
            <a:avLst/>
            <a:gdLst/>
            <a:ahLst/>
            <a:cxnLst/>
            <a:rect l="l" t="t" r="r" b="b"/>
            <a:pathLst>
              <a:path w="3515775" h="1450257">
                <a:moveTo>
                  <a:pt x="0" y="0"/>
                </a:moveTo>
                <a:lnTo>
                  <a:pt x="3515775" y="0"/>
                </a:lnTo>
                <a:lnTo>
                  <a:pt x="3515775" y="1450258"/>
                </a:lnTo>
                <a:lnTo>
                  <a:pt x="0" y="1450258"/>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23" name="AutoShape 23"/>
          <p:cNvSpPr/>
          <p:nvPr/>
        </p:nvSpPr>
        <p:spPr>
          <a:xfrm>
            <a:off x="16760849" y="1280742"/>
            <a:ext cx="498451" cy="0"/>
          </a:xfrm>
          <a:prstGeom prst="line">
            <a:avLst/>
          </a:prstGeom>
          <a:ln w="38100" cap="flat">
            <a:solidFill>
              <a:srgbClr val="363062"/>
            </a:solidFill>
            <a:prstDash val="solid"/>
            <a:headEnd type="none" w="sm" len="sm"/>
            <a:tailEnd type="none" w="sm" len="sm"/>
          </a:ln>
        </p:spPr>
      </p:sp>
      <p:sp>
        <p:nvSpPr>
          <p:cNvPr id="24" name="AutoShape 24"/>
          <p:cNvSpPr/>
          <p:nvPr/>
        </p:nvSpPr>
        <p:spPr>
          <a:xfrm>
            <a:off x="16760849" y="1420920"/>
            <a:ext cx="498451" cy="0"/>
          </a:xfrm>
          <a:prstGeom prst="line">
            <a:avLst/>
          </a:prstGeom>
          <a:ln w="38100" cap="flat">
            <a:solidFill>
              <a:srgbClr val="363062"/>
            </a:solidFill>
            <a:prstDash val="solid"/>
            <a:headEnd type="none" w="sm" len="sm"/>
            <a:tailEnd type="none" w="sm" len="sm"/>
          </a:ln>
        </p:spPr>
      </p:sp>
      <p:sp>
        <p:nvSpPr>
          <p:cNvPr id="25" name="Freeform 25"/>
          <p:cNvSpPr/>
          <p:nvPr/>
        </p:nvSpPr>
        <p:spPr>
          <a:xfrm>
            <a:off x="15985357" y="3066160"/>
            <a:ext cx="1273943" cy="614677"/>
          </a:xfrm>
          <a:custGeom>
            <a:avLst/>
            <a:gdLst/>
            <a:ahLst/>
            <a:cxnLst/>
            <a:rect l="l" t="t" r="r" b="b"/>
            <a:pathLst>
              <a:path w="1273943" h="614677">
                <a:moveTo>
                  <a:pt x="0" y="0"/>
                </a:moveTo>
                <a:lnTo>
                  <a:pt x="1273943" y="0"/>
                </a:lnTo>
                <a:lnTo>
                  <a:pt x="1273943" y="614677"/>
                </a:lnTo>
                <a:lnTo>
                  <a:pt x="0" y="614677"/>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26" name="Freeform 26"/>
          <p:cNvSpPr/>
          <p:nvPr/>
        </p:nvSpPr>
        <p:spPr>
          <a:xfrm flipH="1">
            <a:off x="1145636" y="8643623"/>
            <a:ext cx="1273943" cy="614677"/>
          </a:xfrm>
          <a:custGeom>
            <a:avLst/>
            <a:gdLst/>
            <a:ahLst/>
            <a:cxnLst/>
            <a:rect l="l" t="t" r="r" b="b"/>
            <a:pathLst>
              <a:path w="1273943" h="614677">
                <a:moveTo>
                  <a:pt x="1273943" y="0"/>
                </a:moveTo>
                <a:lnTo>
                  <a:pt x="0" y="0"/>
                </a:lnTo>
                <a:lnTo>
                  <a:pt x="0" y="614677"/>
                </a:lnTo>
                <a:lnTo>
                  <a:pt x="1273943" y="614677"/>
                </a:lnTo>
                <a:lnTo>
                  <a:pt x="1273943"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27" name="TextBox 27"/>
          <p:cNvSpPr txBox="1"/>
          <p:nvPr/>
        </p:nvSpPr>
        <p:spPr>
          <a:xfrm>
            <a:off x="2737545" y="6459996"/>
            <a:ext cx="2460729" cy="368300"/>
          </a:xfrm>
          <a:prstGeom prst="rect">
            <a:avLst/>
          </a:prstGeom>
        </p:spPr>
        <p:txBody>
          <a:bodyPr lIns="0" tIns="0" rIns="0" bIns="0" rtlCol="0" anchor="t">
            <a:spAutoFit/>
          </a:bodyPr>
          <a:lstStyle/>
          <a:p>
            <a:pPr algn="ctr">
              <a:lnSpc>
                <a:spcPts val="2800"/>
              </a:lnSpc>
              <a:spcBef>
                <a:spcPct val="0"/>
              </a:spcBef>
            </a:pPr>
            <a:r>
              <a:rPr lang="en-US" sz="2000">
                <a:solidFill>
                  <a:srgbClr val="FFFFFF"/>
                </a:solidFill>
                <a:latin typeface="Poppins Medium Bold"/>
              </a:rPr>
              <a:t>Md Raju Mia </a:t>
            </a:r>
          </a:p>
        </p:txBody>
      </p:sp>
      <p:sp>
        <p:nvSpPr>
          <p:cNvPr id="28" name="TextBox 28"/>
          <p:cNvSpPr txBox="1"/>
          <p:nvPr/>
        </p:nvSpPr>
        <p:spPr>
          <a:xfrm>
            <a:off x="2712808" y="7274260"/>
            <a:ext cx="2491046" cy="391795"/>
          </a:xfrm>
          <a:prstGeom prst="rect">
            <a:avLst/>
          </a:prstGeom>
        </p:spPr>
        <p:txBody>
          <a:bodyPr lIns="0" tIns="0" rIns="0" bIns="0" rtlCol="0" anchor="t">
            <a:spAutoFit/>
          </a:bodyPr>
          <a:lstStyle/>
          <a:p>
            <a:pPr algn="ctr">
              <a:lnSpc>
                <a:spcPts val="3079"/>
              </a:lnSpc>
              <a:spcBef>
                <a:spcPct val="0"/>
              </a:spcBef>
            </a:pPr>
            <a:r>
              <a:rPr lang="en-US" sz="2199">
                <a:solidFill>
                  <a:srgbClr val="363062"/>
                </a:solidFill>
                <a:latin typeface="Poppins Medium Bold"/>
              </a:rPr>
              <a:t>MHH2025016M</a:t>
            </a:r>
          </a:p>
        </p:txBody>
      </p:sp>
      <p:sp>
        <p:nvSpPr>
          <p:cNvPr id="29" name="TextBox 29"/>
          <p:cNvSpPr txBox="1"/>
          <p:nvPr/>
        </p:nvSpPr>
        <p:spPr>
          <a:xfrm>
            <a:off x="5870604" y="8525405"/>
            <a:ext cx="3096661" cy="391795"/>
          </a:xfrm>
          <a:prstGeom prst="rect">
            <a:avLst/>
          </a:prstGeom>
        </p:spPr>
        <p:txBody>
          <a:bodyPr lIns="0" tIns="0" rIns="0" bIns="0" rtlCol="0" anchor="t">
            <a:spAutoFit/>
          </a:bodyPr>
          <a:lstStyle/>
          <a:p>
            <a:pPr algn="ctr">
              <a:lnSpc>
                <a:spcPts val="3079"/>
              </a:lnSpc>
              <a:spcBef>
                <a:spcPct val="0"/>
              </a:spcBef>
            </a:pPr>
            <a:r>
              <a:rPr lang="en-US" sz="2199">
                <a:solidFill>
                  <a:srgbClr val="363062"/>
                </a:solidFill>
                <a:latin typeface="Poppins Medium Bold"/>
              </a:rPr>
              <a:t>BKH2025020F</a:t>
            </a:r>
          </a:p>
        </p:txBody>
      </p:sp>
      <p:sp>
        <p:nvSpPr>
          <p:cNvPr id="30" name="TextBox 30"/>
          <p:cNvSpPr txBox="1"/>
          <p:nvPr/>
        </p:nvSpPr>
        <p:spPr>
          <a:xfrm>
            <a:off x="9497109" y="7264271"/>
            <a:ext cx="2743913" cy="391795"/>
          </a:xfrm>
          <a:prstGeom prst="rect">
            <a:avLst/>
          </a:prstGeom>
        </p:spPr>
        <p:txBody>
          <a:bodyPr lIns="0" tIns="0" rIns="0" bIns="0" rtlCol="0" anchor="t">
            <a:spAutoFit/>
          </a:bodyPr>
          <a:lstStyle/>
          <a:p>
            <a:pPr algn="ctr">
              <a:lnSpc>
                <a:spcPts val="3079"/>
              </a:lnSpc>
              <a:spcBef>
                <a:spcPct val="0"/>
              </a:spcBef>
            </a:pPr>
            <a:r>
              <a:rPr lang="en-US" sz="2199">
                <a:solidFill>
                  <a:srgbClr val="363062"/>
                </a:solidFill>
                <a:latin typeface="Poppins Medium Bold"/>
              </a:rPr>
              <a:t>ASH2025012M</a:t>
            </a:r>
          </a:p>
        </p:txBody>
      </p:sp>
      <p:sp>
        <p:nvSpPr>
          <p:cNvPr id="31" name="TextBox 31"/>
          <p:cNvSpPr txBox="1"/>
          <p:nvPr/>
        </p:nvSpPr>
        <p:spPr>
          <a:xfrm>
            <a:off x="12976453" y="8525405"/>
            <a:ext cx="2687276" cy="391795"/>
          </a:xfrm>
          <a:prstGeom prst="rect">
            <a:avLst/>
          </a:prstGeom>
        </p:spPr>
        <p:txBody>
          <a:bodyPr lIns="0" tIns="0" rIns="0" bIns="0" rtlCol="0" anchor="t">
            <a:spAutoFit/>
          </a:bodyPr>
          <a:lstStyle/>
          <a:p>
            <a:pPr algn="ctr">
              <a:lnSpc>
                <a:spcPts val="3079"/>
              </a:lnSpc>
              <a:spcBef>
                <a:spcPct val="0"/>
              </a:spcBef>
            </a:pPr>
            <a:r>
              <a:rPr lang="en-US" sz="2199">
                <a:solidFill>
                  <a:srgbClr val="363062"/>
                </a:solidFill>
                <a:latin typeface="Poppins Medium Bold"/>
              </a:rPr>
              <a:t>MUH2025033M</a:t>
            </a:r>
          </a:p>
        </p:txBody>
      </p:sp>
      <p:sp>
        <p:nvSpPr>
          <p:cNvPr id="32" name="TextBox 32"/>
          <p:cNvSpPr txBox="1"/>
          <p:nvPr/>
        </p:nvSpPr>
        <p:spPr>
          <a:xfrm>
            <a:off x="6061137" y="7721131"/>
            <a:ext cx="2715594" cy="368300"/>
          </a:xfrm>
          <a:prstGeom prst="rect">
            <a:avLst/>
          </a:prstGeom>
        </p:spPr>
        <p:txBody>
          <a:bodyPr lIns="0" tIns="0" rIns="0" bIns="0" rtlCol="0" anchor="t">
            <a:spAutoFit/>
          </a:bodyPr>
          <a:lstStyle/>
          <a:p>
            <a:pPr algn="ctr">
              <a:lnSpc>
                <a:spcPts val="2800"/>
              </a:lnSpc>
              <a:spcBef>
                <a:spcPct val="0"/>
              </a:spcBef>
            </a:pPr>
            <a:r>
              <a:rPr lang="en-US" sz="2000">
                <a:solidFill>
                  <a:srgbClr val="FFFFFF"/>
                </a:solidFill>
                <a:latin typeface="Poppins Medium Bold"/>
              </a:rPr>
              <a:t>Israt Jahan Jhumu</a:t>
            </a:r>
          </a:p>
        </p:txBody>
      </p:sp>
      <p:sp>
        <p:nvSpPr>
          <p:cNvPr id="33" name="TextBox 33"/>
          <p:cNvSpPr txBox="1"/>
          <p:nvPr/>
        </p:nvSpPr>
        <p:spPr>
          <a:xfrm>
            <a:off x="9497109" y="6459996"/>
            <a:ext cx="2743913" cy="368300"/>
          </a:xfrm>
          <a:prstGeom prst="rect">
            <a:avLst/>
          </a:prstGeom>
        </p:spPr>
        <p:txBody>
          <a:bodyPr lIns="0" tIns="0" rIns="0" bIns="0" rtlCol="0" anchor="t">
            <a:spAutoFit/>
          </a:bodyPr>
          <a:lstStyle/>
          <a:p>
            <a:pPr algn="ctr">
              <a:lnSpc>
                <a:spcPts val="2800"/>
              </a:lnSpc>
              <a:spcBef>
                <a:spcPct val="0"/>
              </a:spcBef>
            </a:pPr>
            <a:r>
              <a:rPr lang="en-US" sz="2000">
                <a:solidFill>
                  <a:srgbClr val="FFFFFF"/>
                </a:solidFill>
                <a:latin typeface="Poppins Medium Bold"/>
              </a:rPr>
              <a:t>Md Zahid hasan</a:t>
            </a:r>
          </a:p>
        </p:txBody>
      </p:sp>
      <p:sp>
        <p:nvSpPr>
          <p:cNvPr id="34" name="TextBox 34"/>
          <p:cNvSpPr txBox="1"/>
          <p:nvPr/>
        </p:nvSpPr>
        <p:spPr>
          <a:xfrm>
            <a:off x="13089726" y="7721131"/>
            <a:ext cx="2460729" cy="368300"/>
          </a:xfrm>
          <a:prstGeom prst="rect">
            <a:avLst/>
          </a:prstGeom>
        </p:spPr>
        <p:txBody>
          <a:bodyPr lIns="0" tIns="0" rIns="0" bIns="0" rtlCol="0" anchor="t">
            <a:spAutoFit/>
          </a:bodyPr>
          <a:lstStyle/>
          <a:p>
            <a:pPr algn="ctr">
              <a:lnSpc>
                <a:spcPts val="2800"/>
              </a:lnSpc>
              <a:spcBef>
                <a:spcPct val="0"/>
              </a:spcBef>
            </a:pPr>
            <a:r>
              <a:rPr lang="en-US" sz="2000">
                <a:solidFill>
                  <a:srgbClr val="FFFFFF"/>
                </a:solidFill>
                <a:latin typeface="Poppins Medium Bold"/>
              </a:rPr>
              <a:t>Md. Saiful Islam</a:t>
            </a:r>
          </a:p>
        </p:txBody>
      </p:sp>
      <p:sp>
        <p:nvSpPr>
          <p:cNvPr id="35" name="TextBox 35"/>
          <p:cNvSpPr txBox="1"/>
          <p:nvPr/>
        </p:nvSpPr>
        <p:spPr>
          <a:xfrm>
            <a:off x="6565498" y="1150177"/>
            <a:ext cx="3147830" cy="507847"/>
          </a:xfrm>
          <a:prstGeom prst="rect">
            <a:avLst/>
          </a:prstGeom>
        </p:spPr>
        <p:txBody>
          <a:bodyPr lIns="0" tIns="0" rIns="0" bIns="0" rtlCol="0" anchor="t">
            <a:spAutoFit/>
          </a:bodyPr>
          <a:lstStyle/>
          <a:p>
            <a:pPr algn="ctr">
              <a:lnSpc>
                <a:spcPts val="4033"/>
              </a:lnSpc>
              <a:spcBef>
                <a:spcPct val="0"/>
              </a:spcBef>
            </a:pPr>
            <a:r>
              <a:rPr lang="en-US" sz="2881">
                <a:solidFill>
                  <a:srgbClr val="FFFFFF"/>
                </a:solidFill>
                <a:latin typeface="Poppins ExtraBold"/>
              </a:rPr>
              <a:t>Project member</a:t>
            </a:r>
          </a:p>
        </p:txBody>
      </p:sp>
      <p:sp>
        <p:nvSpPr>
          <p:cNvPr id="36" name="TextBox 36"/>
          <p:cNvSpPr txBox="1"/>
          <p:nvPr/>
        </p:nvSpPr>
        <p:spPr>
          <a:xfrm>
            <a:off x="160907" y="9525000"/>
            <a:ext cx="17966185" cy="396238"/>
          </a:xfrm>
          <a:prstGeom prst="rect">
            <a:avLst/>
          </a:prstGeom>
        </p:spPr>
        <p:txBody>
          <a:bodyPr lIns="0" tIns="0" rIns="0" bIns="0" rtlCol="0" anchor="t">
            <a:spAutoFit/>
          </a:bodyPr>
          <a:lstStyle/>
          <a:p>
            <a:pPr algn="ctr">
              <a:lnSpc>
                <a:spcPts val="3360"/>
              </a:lnSpc>
            </a:pPr>
            <a:r>
              <a:rPr lang="en-US" sz="2400">
                <a:solidFill>
                  <a:srgbClr val="000000"/>
                </a:solidFill>
                <a:latin typeface="Canva Sans Bold"/>
              </a:rPr>
              <a:t>07 September, 2023                                                                                                                                                                                         page 02</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8C52FF">
                <a:alpha val="100000"/>
              </a:srgbClr>
            </a:gs>
            <a:gs pos="100000">
              <a:srgbClr val="00BF6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3195915" y="0"/>
            <a:ext cx="5130641" cy="10287000"/>
          </a:xfrm>
          <a:custGeom>
            <a:avLst/>
            <a:gdLst/>
            <a:ahLst/>
            <a:cxnLst/>
            <a:rect l="l" t="t" r="r" b="b"/>
            <a:pathLst>
              <a:path w="5130641" h="10287000">
                <a:moveTo>
                  <a:pt x="0" y="0"/>
                </a:moveTo>
                <a:lnTo>
                  <a:pt x="5130641" y="0"/>
                </a:lnTo>
                <a:lnTo>
                  <a:pt x="5130641" y="10287000"/>
                </a:lnTo>
                <a:lnTo>
                  <a:pt x="0" y="10287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9776917" y="3215580"/>
            <a:ext cx="7863383" cy="6713363"/>
          </a:xfrm>
          <a:custGeom>
            <a:avLst/>
            <a:gdLst/>
            <a:ahLst/>
            <a:cxnLst/>
            <a:rect l="l" t="t" r="r" b="b"/>
            <a:pathLst>
              <a:path w="7863383" h="6713363">
                <a:moveTo>
                  <a:pt x="0" y="0"/>
                </a:moveTo>
                <a:lnTo>
                  <a:pt x="7863383" y="0"/>
                </a:lnTo>
                <a:lnTo>
                  <a:pt x="7863383" y="6713363"/>
                </a:lnTo>
                <a:lnTo>
                  <a:pt x="0" y="6713363"/>
                </a:lnTo>
                <a:lnTo>
                  <a:pt x="0" y="0"/>
                </a:lnTo>
                <a:close/>
              </a:path>
            </a:pathLst>
          </a:custGeom>
          <a:blipFill>
            <a:blip r:embed="rId4"/>
            <a:stretch>
              <a:fillRect/>
            </a:stretch>
          </a:blipFill>
        </p:spPr>
      </p:sp>
      <p:grpSp>
        <p:nvGrpSpPr>
          <p:cNvPr id="4" name="Group 4"/>
          <p:cNvGrpSpPr/>
          <p:nvPr/>
        </p:nvGrpSpPr>
        <p:grpSpPr>
          <a:xfrm>
            <a:off x="1447781" y="-378434"/>
            <a:ext cx="910549" cy="910549"/>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p:spPr>
        </p:sp>
        <p:sp>
          <p:nvSpPr>
            <p:cNvPr id="6" name="TextBox 6"/>
            <p:cNvSpPr txBox="1"/>
            <p:nvPr/>
          </p:nvSpPr>
          <p:spPr>
            <a:xfrm>
              <a:off x="76200" y="0"/>
              <a:ext cx="660400" cy="736600"/>
            </a:xfrm>
            <a:prstGeom prst="rect">
              <a:avLst/>
            </a:prstGeom>
          </p:spPr>
          <p:txBody>
            <a:bodyPr lIns="50800" tIns="50800" rIns="50800" bIns="50800" rtlCol="0" anchor="ctr"/>
            <a:lstStyle/>
            <a:p>
              <a:pPr algn="ctr">
                <a:lnSpc>
                  <a:spcPts val="3500"/>
                </a:lnSpc>
              </a:pPr>
              <a:endParaRPr/>
            </a:p>
          </p:txBody>
        </p:sp>
      </p:grpSp>
      <p:sp>
        <p:nvSpPr>
          <p:cNvPr id="7" name="Freeform 7"/>
          <p:cNvSpPr/>
          <p:nvPr/>
        </p:nvSpPr>
        <p:spPr>
          <a:xfrm>
            <a:off x="10393197" y="1485863"/>
            <a:ext cx="1273943" cy="614677"/>
          </a:xfrm>
          <a:custGeom>
            <a:avLst/>
            <a:gdLst/>
            <a:ahLst/>
            <a:cxnLst/>
            <a:rect l="l" t="t" r="r" b="b"/>
            <a:pathLst>
              <a:path w="1273943" h="614677">
                <a:moveTo>
                  <a:pt x="0" y="0"/>
                </a:moveTo>
                <a:lnTo>
                  <a:pt x="1273942" y="0"/>
                </a:lnTo>
                <a:lnTo>
                  <a:pt x="1273942" y="614677"/>
                </a:lnTo>
                <a:lnTo>
                  <a:pt x="0" y="61467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 name="TextBox 8"/>
          <p:cNvSpPr txBox="1"/>
          <p:nvPr/>
        </p:nvSpPr>
        <p:spPr>
          <a:xfrm>
            <a:off x="2358329" y="162011"/>
            <a:ext cx="6785671" cy="1095375"/>
          </a:xfrm>
          <a:prstGeom prst="rect">
            <a:avLst/>
          </a:prstGeom>
        </p:spPr>
        <p:txBody>
          <a:bodyPr lIns="0" tIns="0" rIns="0" bIns="0" rtlCol="0" anchor="t">
            <a:spAutoFit/>
          </a:bodyPr>
          <a:lstStyle/>
          <a:p>
            <a:pPr>
              <a:lnSpc>
                <a:spcPts val="8400"/>
              </a:lnSpc>
              <a:spcBef>
                <a:spcPct val="0"/>
              </a:spcBef>
            </a:pPr>
            <a:r>
              <a:rPr lang="en-US" sz="6000">
                <a:solidFill>
                  <a:srgbClr val="363062"/>
                </a:solidFill>
                <a:latin typeface="Poppins ExtraBold"/>
              </a:rPr>
              <a:t>Table of Content</a:t>
            </a:r>
          </a:p>
        </p:txBody>
      </p:sp>
      <p:sp>
        <p:nvSpPr>
          <p:cNvPr id="9" name="Freeform 9"/>
          <p:cNvSpPr/>
          <p:nvPr/>
        </p:nvSpPr>
        <p:spPr>
          <a:xfrm>
            <a:off x="2358329" y="1793201"/>
            <a:ext cx="536870" cy="495263"/>
          </a:xfrm>
          <a:custGeom>
            <a:avLst/>
            <a:gdLst/>
            <a:ahLst/>
            <a:cxnLst/>
            <a:rect l="l" t="t" r="r" b="b"/>
            <a:pathLst>
              <a:path w="536870" h="495263">
                <a:moveTo>
                  <a:pt x="0" y="0"/>
                </a:moveTo>
                <a:lnTo>
                  <a:pt x="536871" y="0"/>
                </a:lnTo>
                <a:lnTo>
                  <a:pt x="536871" y="495263"/>
                </a:lnTo>
                <a:lnTo>
                  <a:pt x="0" y="495263"/>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0" name="Freeform 10"/>
          <p:cNvSpPr/>
          <p:nvPr/>
        </p:nvSpPr>
        <p:spPr>
          <a:xfrm>
            <a:off x="2358329" y="2821864"/>
            <a:ext cx="536870" cy="495263"/>
          </a:xfrm>
          <a:custGeom>
            <a:avLst/>
            <a:gdLst/>
            <a:ahLst/>
            <a:cxnLst/>
            <a:rect l="l" t="t" r="r" b="b"/>
            <a:pathLst>
              <a:path w="536870" h="495263">
                <a:moveTo>
                  <a:pt x="0" y="0"/>
                </a:moveTo>
                <a:lnTo>
                  <a:pt x="536871" y="0"/>
                </a:lnTo>
                <a:lnTo>
                  <a:pt x="536871" y="495263"/>
                </a:lnTo>
                <a:lnTo>
                  <a:pt x="0" y="495263"/>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1" name="TextBox 11"/>
          <p:cNvSpPr txBox="1"/>
          <p:nvPr/>
        </p:nvSpPr>
        <p:spPr>
          <a:xfrm>
            <a:off x="3039861" y="1707476"/>
            <a:ext cx="5091913" cy="542925"/>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Poppins Medium Bold"/>
              </a:rPr>
              <a:t>Objective</a:t>
            </a:r>
          </a:p>
        </p:txBody>
      </p:sp>
      <p:sp>
        <p:nvSpPr>
          <p:cNvPr id="12" name="TextBox 12"/>
          <p:cNvSpPr txBox="1"/>
          <p:nvPr/>
        </p:nvSpPr>
        <p:spPr>
          <a:xfrm>
            <a:off x="3039860" y="5844541"/>
            <a:ext cx="5091913" cy="542925"/>
          </a:xfrm>
          <a:prstGeom prst="rect">
            <a:avLst/>
          </a:prstGeom>
        </p:spPr>
        <p:txBody>
          <a:bodyPr lIns="0" tIns="0" rIns="0" bIns="0" rtlCol="0" anchor="t">
            <a:spAutoFit/>
          </a:bodyPr>
          <a:lstStyle/>
          <a:p>
            <a:pPr>
              <a:lnSpc>
                <a:spcPts val="4200"/>
              </a:lnSpc>
              <a:spcBef>
                <a:spcPct val="0"/>
              </a:spcBef>
            </a:pPr>
            <a:r>
              <a:rPr lang="en-US" sz="3000" dirty="0">
                <a:solidFill>
                  <a:srgbClr val="000000"/>
                </a:solidFill>
                <a:latin typeface="Poppins Medium"/>
              </a:rPr>
              <a:t>ER Diagram</a:t>
            </a:r>
          </a:p>
        </p:txBody>
      </p:sp>
      <p:sp>
        <p:nvSpPr>
          <p:cNvPr id="13" name="Freeform 13"/>
          <p:cNvSpPr/>
          <p:nvPr/>
        </p:nvSpPr>
        <p:spPr>
          <a:xfrm>
            <a:off x="2358329" y="3850527"/>
            <a:ext cx="536870" cy="495263"/>
          </a:xfrm>
          <a:custGeom>
            <a:avLst/>
            <a:gdLst/>
            <a:ahLst/>
            <a:cxnLst/>
            <a:rect l="l" t="t" r="r" b="b"/>
            <a:pathLst>
              <a:path w="536870" h="495263">
                <a:moveTo>
                  <a:pt x="0" y="0"/>
                </a:moveTo>
                <a:lnTo>
                  <a:pt x="536871" y="0"/>
                </a:lnTo>
                <a:lnTo>
                  <a:pt x="536871" y="495263"/>
                </a:lnTo>
                <a:lnTo>
                  <a:pt x="0" y="495263"/>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4" name="Freeform 14"/>
          <p:cNvSpPr/>
          <p:nvPr/>
        </p:nvSpPr>
        <p:spPr>
          <a:xfrm>
            <a:off x="2358329" y="4879190"/>
            <a:ext cx="536870" cy="495263"/>
          </a:xfrm>
          <a:custGeom>
            <a:avLst/>
            <a:gdLst/>
            <a:ahLst/>
            <a:cxnLst/>
            <a:rect l="l" t="t" r="r" b="b"/>
            <a:pathLst>
              <a:path w="536870" h="495263">
                <a:moveTo>
                  <a:pt x="0" y="0"/>
                </a:moveTo>
                <a:lnTo>
                  <a:pt x="536871" y="0"/>
                </a:lnTo>
                <a:lnTo>
                  <a:pt x="536871" y="495263"/>
                </a:lnTo>
                <a:lnTo>
                  <a:pt x="0" y="495263"/>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6" name="Freeform 16"/>
          <p:cNvSpPr/>
          <p:nvPr/>
        </p:nvSpPr>
        <p:spPr>
          <a:xfrm>
            <a:off x="2358329" y="7009505"/>
            <a:ext cx="536870" cy="495263"/>
          </a:xfrm>
          <a:custGeom>
            <a:avLst/>
            <a:gdLst/>
            <a:ahLst/>
            <a:cxnLst/>
            <a:rect l="l" t="t" r="r" b="b"/>
            <a:pathLst>
              <a:path w="536870" h="495263">
                <a:moveTo>
                  <a:pt x="0" y="0"/>
                </a:moveTo>
                <a:lnTo>
                  <a:pt x="536871" y="0"/>
                </a:lnTo>
                <a:lnTo>
                  <a:pt x="536871" y="495263"/>
                </a:lnTo>
                <a:lnTo>
                  <a:pt x="0" y="495263"/>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7" name="Freeform 17"/>
          <p:cNvSpPr/>
          <p:nvPr/>
        </p:nvSpPr>
        <p:spPr>
          <a:xfrm>
            <a:off x="2339508" y="5887737"/>
            <a:ext cx="536870" cy="495263"/>
          </a:xfrm>
          <a:custGeom>
            <a:avLst/>
            <a:gdLst/>
            <a:ahLst/>
            <a:cxnLst/>
            <a:rect l="l" t="t" r="r" b="b"/>
            <a:pathLst>
              <a:path w="536870" h="495263">
                <a:moveTo>
                  <a:pt x="0" y="0"/>
                </a:moveTo>
                <a:lnTo>
                  <a:pt x="536871" y="0"/>
                </a:lnTo>
                <a:lnTo>
                  <a:pt x="536871" y="495262"/>
                </a:lnTo>
                <a:lnTo>
                  <a:pt x="0" y="495262"/>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8" name="TextBox 18"/>
          <p:cNvSpPr txBox="1"/>
          <p:nvPr/>
        </p:nvSpPr>
        <p:spPr>
          <a:xfrm>
            <a:off x="3039861" y="3740171"/>
            <a:ext cx="5091913" cy="542925"/>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Poppins Medium"/>
              </a:rPr>
              <a:t>Stakeholder</a:t>
            </a:r>
          </a:p>
        </p:txBody>
      </p:sp>
      <p:sp>
        <p:nvSpPr>
          <p:cNvPr id="20" name="TextBox 20"/>
          <p:cNvSpPr txBox="1"/>
          <p:nvPr/>
        </p:nvSpPr>
        <p:spPr>
          <a:xfrm>
            <a:off x="3039861" y="6949414"/>
            <a:ext cx="5091913" cy="542925"/>
          </a:xfrm>
          <a:prstGeom prst="rect">
            <a:avLst/>
          </a:prstGeom>
        </p:spPr>
        <p:txBody>
          <a:bodyPr lIns="0" tIns="0" rIns="0" bIns="0" rtlCol="0" anchor="t">
            <a:spAutoFit/>
          </a:bodyPr>
          <a:lstStyle/>
          <a:p>
            <a:pPr>
              <a:lnSpc>
                <a:spcPts val="4200"/>
              </a:lnSpc>
              <a:spcBef>
                <a:spcPct val="0"/>
              </a:spcBef>
            </a:pPr>
            <a:r>
              <a:rPr lang="en-US" sz="3000" dirty="0">
                <a:solidFill>
                  <a:srgbClr val="000000"/>
                </a:solidFill>
                <a:latin typeface="Poppins Medium"/>
              </a:rPr>
              <a:t>Database Schema</a:t>
            </a:r>
          </a:p>
        </p:txBody>
      </p:sp>
      <p:sp>
        <p:nvSpPr>
          <p:cNvPr id="21" name="TextBox 21"/>
          <p:cNvSpPr txBox="1"/>
          <p:nvPr/>
        </p:nvSpPr>
        <p:spPr>
          <a:xfrm>
            <a:off x="3039861" y="4778396"/>
            <a:ext cx="5091913" cy="542925"/>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Poppins Medium"/>
              </a:rPr>
              <a:t>Use Case Diagram</a:t>
            </a:r>
          </a:p>
        </p:txBody>
      </p:sp>
      <p:sp>
        <p:nvSpPr>
          <p:cNvPr id="22" name="TextBox 22"/>
          <p:cNvSpPr txBox="1"/>
          <p:nvPr/>
        </p:nvSpPr>
        <p:spPr>
          <a:xfrm>
            <a:off x="3039861" y="2698076"/>
            <a:ext cx="5091913" cy="542925"/>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Poppins Medium Bold"/>
              </a:rPr>
              <a:t>Motivation</a:t>
            </a:r>
          </a:p>
        </p:txBody>
      </p:sp>
      <p:sp>
        <p:nvSpPr>
          <p:cNvPr id="25" name="Freeform 25"/>
          <p:cNvSpPr/>
          <p:nvPr/>
        </p:nvSpPr>
        <p:spPr>
          <a:xfrm flipH="1">
            <a:off x="1145636" y="8643623"/>
            <a:ext cx="1273943" cy="614677"/>
          </a:xfrm>
          <a:custGeom>
            <a:avLst/>
            <a:gdLst/>
            <a:ahLst/>
            <a:cxnLst/>
            <a:rect l="l" t="t" r="r" b="b"/>
            <a:pathLst>
              <a:path w="1273943" h="614677">
                <a:moveTo>
                  <a:pt x="1273943" y="0"/>
                </a:moveTo>
                <a:lnTo>
                  <a:pt x="0" y="0"/>
                </a:lnTo>
                <a:lnTo>
                  <a:pt x="0" y="614677"/>
                </a:lnTo>
                <a:lnTo>
                  <a:pt x="1273943" y="614677"/>
                </a:lnTo>
                <a:lnTo>
                  <a:pt x="1273943"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26" name="TextBox 26"/>
          <p:cNvSpPr txBox="1"/>
          <p:nvPr/>
        </p:nvSpPr>
        <p:spPr>
          <a:xfrm>
            <a:off x="160907" y="9525000"/>
            <a:ext cx="17966185" cy="396238"/>
          </a:xfrm>
          <a:prstGeom prst="rect">
            <a:avLst/>
          </a:prstGeom>
        </p:spPr>
        <p:txBody>
          <a:bodyPr lIns="0" tIns="0" rIns="0" bIns="0" rtlCol="0" anchor="t">
            <a:spAutoFit/>
          </a:bodyPr>
          <a:lstStyle/>
          <a:p>
            <a:pPr algn="ctr">
              <a:lnSpc>
                <a:spcPts val="3360"/>
              </a:lnSpc>
            </a:pPr>
            <a:r>
              <a:rPr lang="en-US" sz="2400">
                <a:solidFill>
                  <a:srgbClr val="000000"/>
                </a:solidFill>
                <a:latin typeface="Canva Sans Bold"/>
              </a:rPr>
              <a:t>07 September, 2023                                                                                                                                                                                         page 03</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8C52FF">
                <a:alpha val="100000"/>
              </a:srgbClr>
            </a:gs>
            <a:gs pos="100000">
              <a:srgbClr val="00BF63">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0" y="2448239"/>
            <a:ext cx="9144000" cy="6792412"/>
            <a:chOff x="0" y="0"/>
            <a:chExt cx="2882951" cy="1788948"/>
          </a:xfrm>
        </p:grpSpPr>
        <p:sp>
          <p:nvSpPr>
            <p:cNvPr id="3" name="Freeform 3"/>
            <p:cNvSpPr/>
            <p:nvPr/>
          </p:nvSpPr>
          <p:spPr>
            <a:xfrm>
              <a:off x="0" y="0"/>
              <a:ext cx="2882951" cy="1788948"/>
            </a:xfrm>
            <a:custGeom>
              <a:avLst/>
              <a:gdLst/>
              <a:ahLst/>
              <a:cxnLst/>
              <a:rect l="l" t="t" r="r" b="b"/>
              <a:pathLst>
                <a:path w="2882951" h="1788948">
                  <a:moveTo>
                    <a:pt x="35363" y="0"/>
                  </a:moveTo>
                  <a:lnTo>
                    <a:pt x="2847588" y="0"/>
                  </a:lnTo>
                  <a:cubicBezTo>
                    <a:pt x="2856967" y="0"/>
                    <a:pt x="2865961" y="3726"/>
                    <a:pt x="2872593" y="10358"/>
                  </a:cubicBezTo>
                  <a:cubicBezTo>
                    <a:pt x="2879225" y="16990"/>
                    <a:pt x="2882951" y="25985"/>
                    <a:pt x="2882951" y="35363"/>
                  </a:cubicBezTo>
                  <a:lnTo>
                    <a:pt x="2882951" y="1753584"/>
                  </a:lnTo>
                  <a:cubicBezTo>
                    <a:pt x="2882951" y="1762964"/>
                    <a:pt x="2879225" y="1771958"/>
                    <a:pt x="2872593" y="1778590"/>
                  </a:cubicBezTo>
                  <a:cubicBezTo>
                    <a:pt x="2865961" y="1785222"/>
                    <a:pt x="2856967" y="1788948"/>
                    <a:pt x="2847588" y="1788948"/>
                  </a:cubicBezTo>
                  <a:lnTo>
                    <a:pt x="35363" y="1788948"/>
                  </a:lnTo>
                  <a:cubicBezTo>
                    <a:pt x="25985" y="1788948"/>
                    <a:pt x="16990" y="1785222"/>
                    <a:pt x="10358" y="1778590"/>
                  </a:cubicBezTo>
                  <a:cubicBezTo>
                    <a:pt x="3726" y="1771958"/>
                    <a:pt x="0" y="1762964"/>
                    <a:pt x="0" y="1753584"/>
                  </a:cubicBezTo>
                  <a:lnTo>
                    <a:pt x="0" y="35363"/>
                  </a:lnTo>
                  <a:cubicBezTo>
                    <a:pt x="0" y="25985"/>
                    <a:pt x="3726" y="16990"/>
                    <a:pt x="10358" y="10358"/>
                  </a:cubicBezTo>
                  <a:cubicBezTo>
                    <a:pt x="16990" y="3726"/>
                    <a:pt x="25985" y="0"/>
                    <a:pt x="35363" y="0"/>
                  </a:cubicBezTo>
                  <a:close/>
                </a:path>
              </a:pathLst>
            </a:custGeom>
            <a:solidFill>
              <a:srgbClr val="363062"/>
            </a:solidFill>
            <a:ln cap="rnd">
              <a:noFill/>
              <a:round/>
            </a:ln>
          </p:spPr>
        </p:sp>
        <p:sp>
          <p:nvSpPr>
            <p:cNvPr id="4" name="TextBox 4"/>
            <p:cNvSpPr txBox="1"/>
            <p:nvPr/>
          </p:nvSpPr>
          <p:spPr>
            <a:xfrm>
              <a:off x="0" y="-76200"/>
              <a:ext cx="812800" cy="889000"/>
            </a:xfrm>
            <a:prstGeom prst="rect">
              <a:avLst/>
            </a:prstGeom>
          </p:spPr>
          <p:txBody>
            <a:bodyPr lIns="50800" tIns="50800" rIns="50800" bIns="50800" rtlCol="0" anchor="ctr"/>
            <a:lstStyle/>
            <a:p>
              <a:pPr algn="ctr">
                <a:lnSpc>
                  <a:spcPts val="3500"/>
                </a:lnSpc>
              </a:pPr>
              <a:endParaRPr/>
            </a:p>
          </p:txBody>
        </p:sp>
      </p:grpSp>
      <p:grpSp>
        <p:nvGrpSpPr>
          <p:cNvPr id="5" name="Group 5"/>
          <p:cNvGrpSpPr/>
          <p:nvPr/>
        </p:nvGrpSpPr>
        <p:grpSpPr>
          <a:xfrm>
            <a:off x="939236" y="1028700"/>
            <a:ext cx="879057" cy="87905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solidFill>
          </p:spPr>
        </p:sp>
        <p:sp>
          <p:nvSpPr>
            <p:cNvPr id="7" name="TextBox 7"/>
            <p:cNvSpPr txBox="1"/>
            <p:nvPr/>
          </p:nvSpPr>
          <p:spPr>
            <a:xfrm>
              <a:off x="76200" y="0"/>
              <a:ext cx="660400" cy="736600"/>
            </a:xfrm>
            <a:prstGeom prst="rect">
              <a:avLst/>
            </a:prstGeom>
          </p:spPr>
          <p:txBody>
            <a:bodyPr lIns="50800" tIns="50800" rIns="50800" bIns="50800" rtlCol="0" anchor="ctr"/>
            <a:lstStyle/>
            <a:p>
              <a:pPr algn="ctr">
                <a:lnSpc>
                  <a:spcPts val="3500"/>
                </a:lnSpc>
              </a:pPr>
              <a:endParaRPr/>
            </a:p>
          </p:txBody>
        </p:sp>
      </p:grpSp>
      <p:sp>
        <p:nvSpPr>
          <p:cNvPr id="8" name="Freeform 8"/>
          <p:cNvSpPr/>
          <p:nvPr/>
        </p:nvSpPr>
        <p:spPr>
          <a:xfrm>
            <a:off x="8898671" y="2057400"/>
            <a:ext cx="8872884" cy="8229600"/>
          </a:xfrm>
          <a:custGeom>
            <a:avLst/>
            <a:gdLst/>
            <a:ahLst/>
            <a:cxnLst/>
            <a:rect l="l" t="t" r="r" b="b"/>
            <a:pathLst>
              <a:path w="8872884" h="8229600">
                <a:moveTo>
                  <a:pt x="0" y="0"/>
                </a:moveTo>
                <a:lnTo>
                  <a:pt x="8872884" y="0"/>
                </a:lnTo>
                <a:lnTo>
                  <a:pt x="8872884" y="8229600"/>
                </a:lnTo>
                <a:lnTo>
                  <a:pt x="0" y="8229600"/>
                </a:lnTo>
                <a:lnTo>
                  <a:pt x="0" y="0"/>
                </a:lnTo>
                <a:close/>
              </a:path>
            </a:pathLst>
          </a:custGeom>
          <a:blipFill>
            <a:blip r:embed="rId2"/>
            <a:stretch>
              <a:fillRect/>
            </a:stretch>
          </a:blipFill>
        </p:spPr>
      </p:sp>
      <p:sp>
        <p:nvSpPr>
          <p:cNvPr id="9" name="Freeform 9"/>
          <p:cNvSpPr/>
          <p:nvPr/>
        </p:nvSpPr>
        <p:spPr>
          <a:xfrm flipV="1">
            <a:off x="15867507" y="74404"/>
            <a:ext cx="2420493" cy="5069096"/>
          </a:xfrm>
          <a:custGeom>
            <a:avLst/>
            <a:gdLst/>
            <a:ahLst/>
            <a:cxnLst/>
            <a:rect l="l" t="t" r="r" b="b"/>
            <a:pathLst>
              <a:path w="2420493" h="5069096">
                <a:moveTo>
                  <a:pt x="0" y="5069096"/>
                </a:moveTo>
                <a:lnTo>
                  <a:pt x="2420493" y="5069096"/>
                </a:lnTo>
                <a:lnTo>
                  <a:pt x="2420493" y="0"/>
                </a:lnTo>
                <a:lnTo>
                  <a:pt x="0" y="0"/>
                </a:lnTo>
                <a:lnTo>
                  <a:pt x="0" y="5069096"/>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0" name="TextBox 10"/>
          <p:cNvSpPr txBox="1"/>
          <p:nvPr/>
        </p:nvSpPr>
        <p:spPr>
          <a:xfrm>
            <a:off x="1818292" y="1366540"/>
            <a:ext cx="4454587" cy="943840"/>
          </a:xfrm>
          <a:prstGeom prst="rect">
            <a:avLst/>
          </a:prstGeom>
        </p:spPr>
        <p:txBody>
          <a:bodyPr lIns="0" tIns="0" rIns="0" bIns="0" rtlCol="0" anchor="t">
            <a:spAutoFit/>
          </a:bodyPr>
          <a:lstStyle/>
          <a:p>
            <a:pPr>
              <a:lnSpc>
                <a:spcPts val="7302"/>
              </a:lnSpc>
              <a:spcBef>
                <a:spcPct val="0"/>
              </a:spcBef>
            </a:pPr>
            <a:r>
              <a:rPr lang="en-US" sz="5215">
                <a:solidFill>
                  <a:srgbClr val="CA4641"/>
                </a:solidFill>
                <a:latin typeface="Poppins ExtraBold"/>
              </a:rPr>
              <a:t>Objectives</a:t>
            </a:r>
          </a:p>
        </p:txBody>
      </p:sp>
      <p:sp>
        <p:nvSpPr>
          <p:cNvPr id="11" name="TextBox 11"/>
          <p:cNvSpPr txBox="1"/>
          <p:nvPr/>
        </p:nvSpPr>
        <p:spPr>
          <a:xfrm>
            <a:off x="440825" y="2895129"/>
            <a:ext cx="8457846" cy="5822433"/>
          </a:xfrm>
          <a:prstGeom prst="rect">
            <a:avLst/>
          </a:prstGeom>
        </p:spPr>
        <p:txBody>
          <a:bodyPr lIns="0" tIns="0" rIns="0" bIns="0" rtlCol="0" anchor="t">
            <a:spAutoFit/>
          </a:bodyPr>
          <a:lstStyle/>
          <a:p>
            <a:pPr algn="just">
              <a:lnSpc>
                <a:spcPts val="3524"/>
              </a:lnSpc>
            </a:pPr>
            <a:r>
              <a:rPr lang="en-US" sz="2517" dirty="0">
                <a:solidFill>
                  <a:srgbClr val="FFFFFF"/>
                </a:solidFill>
                <a:latin typeface="Poppins Medium"/>
              </a:rPr>
              <a:t>The primary objective of the "IIT Kanban Board Software Project" is to revolutionize project management and collaboration within the IIT community. Through the development of a digital platform, this project aims to provide teachers and students with efficient tools for planning, tracking, and managing their academic and research projects. By achieving these the project aspires to usher in a new era of digital project management at IIT, ultimately leading to improved project outcomes and more effective academic and research endeavors.</a:t>
            </a:r>
          </a:p>
          <a:p>
            <a:pPr algn="just">
              <a:lnSpc>
                <a:spcPts val="3524"/>
              </a:lnSpc>
              <a:spcBef>
                <a:spcPct val="0"/>
              </a:spcBef>
            </a:pPr>
            <a:endParaRPr lang="en-US" sz="2517" dirty="0">
              <a:solidFill>
                <a:srgbClr val="FFFFFF"/>
              </a:solidFill>
              <a:latin typeface="Poppins Medium"/>
            </a:endParaRPr>
          </a:p>
        </p:txBody>
      </p:sp>
      <p:sp>
        <p:nvSpPr>
          <p:cNvPr id="12" name="Freeform 12"/>
          <p:cNvSpPr/>
          <p:nvPr/>
        </p:nvSpPr>
        <p:spPr>
          <a:xfrm flipH="1">
            <a:off x="1145636" y="8643623"/>
            <a:ext cx="1273943" cy="614677"/>
          </a:xfrm>
          <a:custGeom>
            <a:avLst/>
            <a:gdLst/>
            <a:ahLst/>
            <a:cxnLst/>
            <a:rect l="l" t="t" r="r" b="b"/>
            <a:pathLst>
              <a:path w="1273943" h="614677">
                <a:moveTo>
                  <a:pt x="1273943" y="0"/>
                </a:moveTo>
                <a:lnTo>
                  <a:pt x="0" y="0"/>
                </a:lnTo>
                <a:lnTo>
                  <a:pt x="0" y="614677"/>
                </a:lnTo>
                <a:lnTo>
                  <a:pt x="1273943" y="614677"/>
                </a:lnTo>
                <a:lnTo>
                  <a:pt x="1273943"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3" name="TextBox 13"/>
          <p:cNvSpPr txBox="1"/>
          <p:nvPr/>
        </p:nvSpPr>
        <p:spPr>
          <a:xfrm>
            <a:off x="160907" y="9525000"/>
            <a:ext cx="17966185" cy="396238"/>
          </a:xfrm>
          <a:prstGeom prst="rect">
            <a:avLst/>
          </a:prstGeom>
        </p:spPr>
        <p:txBody>
          <a:bodyPr lIns="0" tIns="0" rIns="0" bIns="0" rtlCol="0" anchor="t">
            <a:spAutoFit/>
          </a:bodyPr>
          <a:lstStyle/>
          <a:p>
            <a:pPr algn="ctr">
              <a:lnSpc>
                <a:spcPts val="3360"/>
              </a:lnSpc>
            </a:pPr>
            <a:r>
              <a:rPr lang="en-US" sz="2400">
                <a:solidFill>
                  <a:srgbClr val="000000"/>
                </a:solidFill>
                <a:latin typeface="Canva Sans Bold"/>
              </a:rPr>
              <a:t>07 September, 2023                                                                                                                                                                                         page 04</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8C52FF">
                <a:alpha val="100000"/>
              </a:srgbClr>
            </a:gs>
            <a:gs pos="100000">
              <a:srgbClr val="00BF6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217104">
            <a:off x="12784661" y="727848"/>
            <a:ext cx="645241" cy="908790"/>
          </a:xfrm>
          <a:custGeom>
            <a:avLst/>
            <a:gdLst/>
            <a:ahLst/>
            <a:cxnLst/>
            <a:rect l="l" t="t" r="r" b="b"/>
            <a:pathLst>
              <a:path w="645241" h="908790">
                <a:moveTo>
                  <a:pt x="0" y="0"/>
                </a:moveTo>
                <a:lnTo>
                  <a:pt x="645241" y="0"/>
                </a:lnTo>
                <a:lnTo>
                  <a:pt x="645241" y="908790"/>
                </a:lnTo>
                <a:lnTo>
                  <a:pt x="0" y="90879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2869391" y="-2574329"/>
            <a:ext cx="5568871" cy="5568871"/>
          </a:xfrm>
          <a:custGeom>
            <a:avLst/>
            <a:gdLst/>
            <a:ahLst/>
            <a:cxnLst/>
            <a:rect l="l" t="t" r="r" b="b"/>
            <a:pathLst>
              <a:path w="5568871" h="5568871">
                <a:moveTo>
                  <a:pt x="0" y="0"/>
                </a:moveTo>
                <a:lnTo>
                  <a:pt x="5568872" y="0"/>
                </a:lnTo>
                <a:lnTo>
                  <a:pt x="5568872" y="5568871"/>
                </a:lnTo>
                <a:lnTo>
                  <a:pt x="0" y="556887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rot="-10800000">
            <a:off x="15588519" y="7292458"/>
            <a:ext cx="5568871" cy="5568871"/>
          </a:xfrm>
          <a:custGeom>
            <a:avLst/>
            <a:gdLst/>
            <a:ahLst/>
            <a:cxnLst/>
            <a:rect l="l" t="t" r="r" b="b"/>
            <a:pathLst>
              <a:path w="5568871" h="5568871">
                <a:moveTo>
                  <a:pt x="0" y="0"/>
                </a:moveTo>
                <a:lnTo>
                  <a:pt x="5568872" y="0"/>
                </a:lnTo>
                <a:lnTo>
                  <a:pt x="5568872" y="5568871"/>
                </a:lnTo>
                <a:lnTo>
                  <a:pt x="0" y="556887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5" name="Group 5"/>
          <p:cNvGrpSpPr/>
          <p:nvPr/>
        </p:nvGrpSpPr>
        <p:grpSpPr>
          <a:xfrm>
            <a:off x="-1691931" y="-2121404"/>
            <a:ext cx="4391411" cy="439141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8C52FF">
                    <a:alpha val="100000"/>
                  </a:srgbClr>
                </a:gs>
                <a:gs pos="100000">
                  <a:srgbClr val="00BF63">
                    <a:alpha val="100000"/>
                  </a:srgbClr>
                </a:gs>
              </a:gsLst>
              <a:lin ang="0"/>
            </a:gradFill>
          </p:spPr>
        </p:sp>
        <p:sp>
          <p:nvSpPr>
            <p:cNvPr id="7" name="TextBox 7"/>
            <p:cNvSpPr txBox="1"/>
            <p:nvPr/>
          </p:nvSpPr>
          <p:spPr>
            <a:xfrm>
              <a:off x="76200" y="0"/>
              <a:ext cx="660400" cy="736600"/>
            </a:xfrm>
            <a:prstGeom prst="rect">
              <a:avLst/>
            </a:prstGeom>
          </p:spPr>
          <p:txBody>
            <a:bodyPr lIns="50800" tIns="50800" rIns="50800" bIns="50800" rtlCol="0" anchor="ctr"/>
            <a:lstStyle/>
            <a:p>
              <a:pPr algn="ctr">
                <a:lnSpc>
                  <a:spcPts val="3500"/>
                </a:lnSpc>
              </a:pPr>
              <a:endParaRPr/>
            </a:p>
          </p:txBody>
        </p:sp>
      </p:grpSp>
      <p:grpSp>
        <p:nvGrpSpPr>
          <p:cNvPr id="8" name="Group 8"/>
          <p:cNvGrpSpPr/>
          <p:nvPr/>
        </p:nvGrpSpPr>
        <p:grpSpPr>
          <a:xfrm rot="10735042">
            <a:off x="15588519" y="8016993"/>
            <a:ext cx="4391411" cy="439141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8C52FF">
                    <a:alpha val="100000"/>
                  </a:srgbClr>
                </a:gs>
                <a:gs pos="100000">
                  <a:srgbClr val="00BF63">
                    <a:alpha val="100000"/>
                  </a:srgbClr>
                </a:gs>
              </a:gsLst>
              <a:lin ang="0"/>
            </a:gradFill>
          </p:spPr>
        </p:sp>
        <p:sp>
          <p:nvSpPr>
            <p:cNvPr id="10" name="TextBox 10"/>
            <p:cNvSpPr txBox="1"/>
            <p:nvPr/>
          </p:nvSpPr>
          <p:spPr>
            <a:xfrm>
              <a:off x="76200" y="0"/>
              <a:ext cx="660400" cy="736600"/>
            </a:xfrm>
            <a:prstGeom prst="rect">
              <a:avLst/>
            </a:prstGeom>
          </p:spPr>
          <p:txBody>
            <a:bodyPr lIns="50800" tIns="50800" rIns="50800" bIns="50800" rtlCol="0" anchor="ctr"/>
            <a:lstStyle/>
            <a:p>
              <a:pPr algn="ctr">
                <a:lnSpc>
                  <a:spcPts val="3500"/>
                </a:lnSpc>
              </a:pPr>
              <a:endParaRPr/>
            </a:p>
          </p:txBody>
        </p:sp>
      </p:grpSp>
      <p:sp>
        <p:nvSpPr>
          <p:cNvPr id="11" name="Freeform 11"/>
          <p:cNvSpPr/>
          <p:nvPr/>
        </p:nvSpPr>
        <p:spPr>
          <a:xfrm flipH="1">
            <a:off x="0" y="1210326"/>
            <a:ext cx="1373633" cy="2754150"/>
          </a:xfrm>
          <a:custGeom>
            <a:avLst/>
            <a:gdLst/>
            <a:ahLst/>
            <a:cxnLst/>
            <a:rect l="l" t="t" r="r" b="b"/>
            <a:pathLst>
              <a:path w="1373633" h="2754150">
                <a:moveTo>
                  <a:pt x="1373633" y="0"/>
                </a:moveTo>
                <a:lnTo>
                  <a:pt x="0" y="0"/>
                </a:lnTo>
                <a:lnTo>
                  <a:pt x="0" y="2754150"/>
                </a:lnTo>
                <a:lnTo>
                  <a:pt x="1373633" y="2754150"/>
                </a:lnTo>
                <a:lnTo>
                  <a:pt x="1373633"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2" name="Freeform 12"/>
          <p:cNvSpPr/>
          <p:nvPr/>
        </p:nvSpPr>
        <p:spPr>
          <a:xfrm>
            <a:off x="16914367" y="6268841"/>
            <a:ext cx="1373633" cy="2754150"/>
          </a:xfrm>
          <a:custGeom>
            <a:avLst/>
            <a:gdLst/>
            <a:ahLst/>
            <a:cxnLst/>
            <a:rect l="l" t="t" r="r" b="b"/>
            <a:pathLst>
              <a:path w="1373633" h="2754150">
                <a:moveTo>
                  <a:pt x="0" y="0"/>
                </a:moveTo>
                <a:lnTo>
                  <a:pt x="1373633" y="0"/>
                </a:lnTo>
                <a:lnTo>
                  <a:pt x="1373633" y="2754150"/>
                </a:lnTo>
                <a:lnTo>
                  <a:pt x="0" y="275415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3" name="Freeform 13"/>
          <p:cNvSpPr/>
          <p:nvPr/>
        </p:nvSpPr>
        <p:spPr>
          <a:xfrm>
            <a:off x="15985357" y="2994542"/>
            <a:ext cx="1273943" cy="614677"/>
          </a:xfrm>
          <a:custGeom>
            <a:avLst/>
            <a:gdLst/>
            <a:ahLst/>
            <a:cxnLst/>
            <a:rect l="l" t="t" r="r" b="b"/>
            <a:pathLst>
              <a:path w="1273943" h="614677">
                <a:moveTo>
                  <a:pt x="0" y="0"/>
                </a:moveTo>
                <a:lnTo>
                  <a:pt x="1273943" y="0"/>
                </a:lnTo>
                <a:lnTo>
                  <a:pt x="1273943" y="614678"/>
                </a:lnTo>
                <a:lnTo>
                  <a:pt x="0" y="614678"/>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4" name="Freeform 14"/>
          <p:cNvSpPr/>
          <p:nvPr/>
        </p:nvSpPr>
        <p:spPr>
          <a:xfrm flipH="1">
            <a:off x="1028700" y="6677780"/>
            <a:ext cx="1273943" cy="614677"/>
          </a:xfrm>
          <a:custGeom>
            <a:avLst/>
            <a:gdLst/>
            <a:ahLst/>
            <a:cxnLst/>
            <a:rect l="l" t="t" r="r" b="b"/>
            <a:pathLst>
              <a:path w="1273943" h="614677">
                <a:moveTo>
                  <a:pt x="1273943" y="0"/>
                </a:moveTo>
                <a:lnTo>
                  <a:pt x="0" y="0"/>
                </a:lnTo>
                <a:lnTo>
                  <a:pt x="0" y="614678"/>
                </a:lnTo>
                <a:lnTo>
                  <a:pt x="1273943" y="614678"/>
                </a:lnTo>
                <a:lnTo>
                  <a:pt x="1273943"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5" name="Freeform 15"/>
          <p:cNvSpPr/>
          <p:nvPr/>
        </p:nvSpPr>
        <p:spPr>
          <a:xfrm>
            <a:off x="14064260" y="644180"/>
            <a:ext cx="3842195" cy="4114800"/>
          </a:xfrm>
          <a:custGeom>
            <a:avLst/>
            <a:gdLst/>
            <a:ahLst/>
            <a:cxnLst/>
            <a:rect l="l" t="t" r="r" b="b"/>
            <a:pathLst>
              <a:path w="3842195" h="4114800">
                <a:moveTo>
                  <a:pt x="0" y="0"/>
                </a:moveTo>
                <a:lnTo>
                  <a:pt x="3842194" y="0"/>
                </a:lnTo>
                <a:lnTo>
                  <a:pt x="3842194" y="4114800"/>
                </a:lnTo>
                <a:lnTo>
                  <a:pt x="0" y="4114800"/>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grpSp>
        <p:nvGrpSpPr>
          <p:cNvPr id="16" name="Group 16"/>
          <p:cNvGrpSpPr/>
          <p:nvPr/>
        </p:nvGrpSpPr>
        <p:grpSpPr>
          <a:xfrm>
            <a:off x="2939821" y="1452107"/>
            <a:ext cx="8401206" cy="8912054"/>
            <a:chOff x="-236301" y="-366260"/>
            <a:chExt cx="3202751" cy="2288814"/>
          </a:xfrm>
        </p:grpSpPr>
        <p:sp>
          <p:nvSpPr>
            <p:cNvPr id="17" name="Freeform 17"/>
            <p:cNvSpPr/>
            <p:nvPr/>
          </p:nvSpPr>
          <p:spPr>
            <a:xfrm>
              <a:off x="-236301" y="-366260"/>
              <a:ext cx="3202751" cy="2028823"/>
            </a:xfrm>
            <a:custGeom>
              <a:avLst/>
              <a:gdLst/>
              <a:ahLst/>
              <a:cxnLst/>
              <a:rect l="l" t="t" r="r" b="b"/>
              <a:pathLst>
                <a:path w="3202751" h="2028823">
                  <a:moveTo>
                    <a:pt x="32469" y="0"/>
                  </a:moveTo>
                  <a:lnTo>
                    <a:pt x="3170282" y="0"/>
                  </a:lnTo>
                  <a:cubicBezTo>
                    <a:pt x="3188214" y="0"/>
                    <a:pt x="3202751" y="14537"/>
                    <a:pt x="3202751" y="32469"/>
                  </a:cubicBezTo>
                  <a:lnTo>
                    <a:pt x="3202751" y="1996354"/>
                  </a:lnTo>
                  <a:cubicBezTo>
                    <a:pt x="3202751" y="2014286"/>
                    <a:pt x="3188214" y="2028823"/>
                    <a:pt x="3170282" y="2028823"/>
                  </a:cubicBezTo>
                  <a:lnTo>
                    <a:pt x="32469" y="2028823"/>
                  </a:lnTo>
                  <a:cubicBezTo>
                    <a:pt x="14537" y="2028823"/>
                    <a:pt x="0" y="2014286"/>
                    <a:pt x="0" y="1996354"/>
                  </a:cubicBezTo>
                  <a:lnTo>
                    <a:pt x="0" y="32469"/>
                  </a:lnTo>
                  <a:cubicBezTo>
                    <a:pt x="0" y="14537"/>
                    <a:pt x="14537" y="0"/>
                    <a:pt x="32469" y="0"/>
                  </a:cubicBezTo>
                  <a:close/>
                </a:path>
              </a:pathLst>
            </a:custGeom>
            <a:solidFill>
              <a:srgbClr val="004AAD"/>
            </a:solidFill>
          </p:spPr>
        </p:sp>
        <p:sp>
          <p:nvSpPr>
            <p:cNvPr id="18" name="TextBox 18"/>
            <p:cNvSpPr txBox="1"/>
            <p:nvPr/>
          </p:nvSpPr>
          <p:spPr>
            <a:xfrm>
              <a:off x="-268" y="293125"/>
              <a:ext cx="2716779" cy="1629429"/>
            </a:xfrm>
            <a:prstGeom prst="rect">
              <a:avLst/>
            </a:prstGeom>
          </p:spPr>
          <p:txBody>
            <a:bodyPr lIns="50800" tIns="50800" rIns="50800" bIns="50800" rtlCol="0" anchor="ctr"/>
            <a:lstStyle/>
            <a:p>
              <a:pPr algn="just">
                <a:lnSpc>
                  <a:spcPts val="3500"/>
                </a:lnSpc>
              </a:pPr>
              <a:r>
                <a:rPr lang="en-US" sz="2500" dirty="0">
                  <a:solidFill>
                    <a:srgbClr val="FFFFFF"/>
                  </a:solidFill>
                  <a:latin typeface="Poppins Medium Bold"/>
                </a:rPr>
                <a:t>In IIT we have done each of our SPL through analog process in previous time. There is no well furnished technological platform to understand the improvement of our own work. But in recent time there are numerous developed software for overlooking the improvement of our work, communicating with each others and sharing documents etc. But these resources are not free of cost. So we want to develop a project that aims for enriching our technological knowledge and leads IIT to forward.</a:t>
              </a:r>
            </a:p>
            <a:p>
              <a:pPr algn="just">
                <a:lnSpc>
                  <a:spcPts val="3500"/>
                </a:lnSpc>
              </a:pPr>
              <a:endParaRPr lang="en-US" sz="2500" dirty="0">
                <a:solidFill>
                  <a:srgbClr val="FFFFFF"/>
                </a:solidFill>
                <a:latin typeface="Poppins Medium Bold"/>
              </a:endParaRPr>
            </a:p>
            <a:p>
              <a:pPr algn="just">
                <a:lnSpc>
                  <a:spcPts val="3500"/>
                </a:lnSpc>
              </a:pPr>
              <a:endParaRPr lang="en-US" sz="2500" dirty="0">
                <a:solidFill>
                  <a:srgbClr val="FFFFFF"/>
                </a:solidFill>
                <a:latin typeface="Poppins Medium Bold"/>
              </a:endParaRPr>
            </a:p>
            <a:p>
              <a:pPr algn="just">
                <a:lnSpc>
                  <a:spcPts val="3500"/>
                </a:lnSpc>
              </a:pPr>
              <a:endParaRPr lang="en-US" sz="2500" dirty="0">
                <a:solidFill>
                  <a:srgbClr val="FFFFFF"/>
                </a:solidFill>
                <a:latin typeface="Poppins Medium Bold"/>
              </a:endParaRPr>
            </a:p>
            <a:p>
              <a:pPr algn="just">
                <a:lnSpc>
                  <a:spcPts val="3500"/>
                </a:lnSpc>
              </a:pPr>
              <a:endParaRPr lang="en-US" sz="2500" dirty="0">
                <a:solidFill>
                  <a:srgbClr val="FFFFFF"/>
                </a:solidFill>
                <a:latin typeface="Poppins Medium Bold"/>
              </a:endParaRPr>
            </a:p>
            <a:p>
              <a:pPr algn="just">
                <a:lnSpc>
                  <a:spcPts val="3500"/>
                </a:lnSpc>
              </a:pPr>
              <a:endParaRPr lang="en-US" sz="2500" dirty="0">
                <a:solidFill>
                  <a:srgbClr val="FFFFFF"/>
                </a:solidFill>
                <a:latin typeface="Poppins Medium Bold"/>
              </a:endParaRPr>
            </a:p>
            <a:p>
              <a:pPr algn="just">
                <a:lnSpc>
                  <a:spcPts val="3500"/>
                </a:lnSpc>
              </a:pPr>
              <a:endParaRPr lang="en-US" sz="2500" dirty="0">
                <a:solidFill>
                  <a:srgbClr val="FFFFFF"/>
                </a:solidFill>
                <a:latin typeface="Poppins Medium Bold"/>
              </a:endParaRPr>
            </a:p>
            <a:p>
              <a:pPr algn="just">
                <a:lnSpc>
                  <a:spcPts val="3500"/>
                </a:lnSpc>
              </a:pPr>
              <a:endParaRPr lang="en-US" sz="2500" dirty="0">
                <a:solidFill>
                  <a:srgbClr val="FFFFFF"/>
                </a:solidFill>
                <a:latin typeface="Poppins Medium Bold"/>
              </a:endParaRPr>
            </a:p>
            <a:p>
              <a:pPr algn="just">
                <a:lnSpc>
                  <a:spcPts val="3500"/>
                </a:lnSpc>
              </a:pPr>
              <a:endParaRPr lang="en-US" sz="2500" dirty="0">
                <a:solidFill>
                  <a:srgbClr val="FFFFFF"/>
                </a:solidFill>
                <a:latin typeface="Poppins Medium Bold"/>
              </a:endParaRPr>
            </a:p>
            <a:p>
              <a:pPr algn="just">
                <a:lnSpc>
                  <a:spcPts val="3500"/>
                </a:lnSpc>
              </a:pPr>
              <a:endParaRPr lang="en-US" sz="2500" dirty="0">
                <a:solidFill>
                  <a:srgbClr val="FFFFFF"/>
                </a:solidFill>
                <a:latin typeface="Poppins Medium Bold"/>
              </a:endParaRPr>
            </a:p>
            <a:p>
              <a:pPr algn="just">
                <a:lnSpc>
                  <a:spcPts val="3500"/>
                </a:lnSpc>
              </a:pPr>
              <a:endParaRPr lang="en-US" sz="2500" dirty="0">
                <a:solidFill>
                  <a:srgbClr val="FFFFFF"/>
                </a:solidFill>
                <a:latin typeface="Poppins Medium Bold"/>
              </a:endParaRPr>
            </a:p>
          </p:txBody>
        </p:sp>
      </p:grpSp>
      <p:sp>
        <p:nvSpPr>
          <p:cNvPr id="19" name="TextBox 19"/>
          <p:cNvSpPr txBox="1"/>
          <p:nvPr/>
        </p:nvSpPr>
        <p:spPr>
          <a:xfrm>
            <a:off x="2565922" y="163319"/>
            <a:ext cx="9584381" cy="1454149"/>
          </a:xfrm>
          <a:prstGeom prst="rect">
            <a:avLst/>
          </a:prstGeom>
        </p:spPr>
        <p:txBody>
          <a:bodyPr lIns="0" tIns="0" rIns="0" bIns="0" rtlCol="0" anchor="t">
            <a:spAutoFit/>
          </a:bodyPr>
          <a:lstStyle/>
          <a:p>
            <a:pPr algn="ctr">
              <a:lnSpc>
                <a:spcPts val="11200"/>
              </a:lnSpc>
              <a:spcBef>
                <a:spcPct val="0"/>
              </a:spcBef>
            </a:pPr>
            <a:r>
              <a:rPr lang="en-US" sz="8000" dirty="0">
                <a:solidFill>
                  <a:srgbClr val="363062"/>
                </a:solidFill>
                <a:latin typeface="Poppins ExtraBold"/>
              </a:rPr>
              <a:t>Motivation</a:t>
            </a:r>
          </a:p>
        </p:txBody>
      </p:sp>
      <p:sp>
        <p:nvSpPr>
          <p:cNvPr id="20" name="Freeform 20"/>
          <p:cNvSpPr/>
          <p:nvPr/>
        </p:nvSpPr>
        <p:spPr>
          <a:xfrm flipH="1">
            <a:off x="1145636" y="8643623"/>
            <a:ext cx="1273943" cy="614677"/>
          </a:xfrm>
          <a:custGeom>
            <a:avLst/>
            <a:gdLst/>
            <a:ahLst/>
            <a:cxnLst/>
            <a:rect l="l" t="t" r="r" b="b"/>
            <a:pathLst>
              <a:path w="1273943" h="614677">
                <a:moveTo>
                  <a:pt x="1273943" y="0"/>
                </a:moveTo>
                <a:lnTo>
                  <a:pt x="0" y="0"/>
                </a:lnTo>
                <a:lnTo>
                  <a:pt x="0" y="614677"/>
                </a:lnTo>
                <a:lnTo>
                  <a:pt x="1273943" y="614677"/>
                </a:lnTo>
                <a:lnTo>
                  <a:pt x="1273943"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21" name="TextBox 21"/>
          <p:cNvSpPr txBox="1"/>
          <p:nvPr/>
        </p:nvSpPr>
        <p:spPr>
          <a:xfrm>
            <a:off x="406770" y="9680655"/>
            <a:ext cx="17966185" cy="396238"/>
          </a:xfrm>
          <a:prstGeom prst="rect">
            <a:avLst/>
          </a:prstGeom>
        </p:spPr>
        <p:txBody>
          <a:bodyPr lIns="0" tIns="0" rIns="0" bIns="0" rtlCol="0" anchor="t">
            <a:spAutoFit/>
          </a:bodyPr>
          <a:lstStyle/>
          <a:p>
            <a:pPr algn="ctr">
              <a:lnSpc>
                <a:spcPts val="3360"/>
              </a:lnSpc>
            </a:pPr>
            <a:r>
              <a:rPr lang="en-US" sz="2400">
                <a:solidFill>
                  <a:srgbClr val="000000"/>
                </a:solidFill>
                <a:latin typeface="Canva Sans Bold"/>
              </a:rPr>
              <a:t>07 September, 2023                                                                                                                                                                                         page 05</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8C52FF">
                <a:alpha val="100000"/>
              </a:srgbClr>
            </a:gs>
            <a:gs pos="100000">
              <a:srgbClr val="00BF6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869391" y="-2574329"/>
            <a:ext cx="5568871" cy="5568871"/>
          </a:xfrm>
          <a:custGeom>
            <a:avLst/>
            <a:gdLst/>
            <a:ahLst/>
            <a:cxnLst/>
            <a:rect l="l" t="t" r="r" b="b"/>
            <a:pathLst>
              <a:path w="5568871" h="5568871">
                <a:moveTo>
                  <a:pt x="0" y="0"/>
                </a:moveTo>
                <a:lnTo>
                  <a:pt x="5568872" y="0"/>
                </a:lnTo>
                <a:lnTo>
                  <a:pt x="5568872" y="5568871"/>
                </a:lnTo>
                <a:lnTo>
                  <a:pt x="0" y="5568871"/>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 name="Freeform 3"/>
          <p:cNvSpPr/>
          <p:nvPr/>
        </p:nvSpPr>
        <p:spPr>
          <a:xfrm rot="-10800000">
            <a:off x="15588519" y="7292458"/>
            <a:ext cx="5568871" cy="5568871"/>
          </a:xfrm>
          <a:custGeom>
            <a:avLst/>
            <a:gdLst/>
            <a:ahLst/>
            <a:cxnLst/>
            <a:rect l="l" t="t" r="r" b="b"/>
            <a:pathLst>
              <a:path w="5568871" h="5568871">
                <a:moveTo>
                  <a:pt x="0" y="0"/>
                </a:moveTo>
                <a:lnTo>
                  <a:pt x="5568872" y="0"/>
                </a:lnTo>
                <a:lnTo>
                  <a:pt x="5568872" y="5568871"/>
                </a:lnTo>
                <a:lnTo>
                  <a:pt x="0" y="5568871"/>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1691931" y="-2121404"/>
            <a:ext cx="4391411" cy="4391411"/>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8C52FF">
                    <a:alpha val="100000"/>
                  </a:srgbClr>
                </a:gs>
                <a:gs pos="100000">
                  <a:srgbClr val="00BF63">
                    <a:alpha val="100000"/>
                  </a:srgbClr>
                </a:gs>
              </a:gsLst>
              <a:lin ang="0"/>
            </a:gradFill>
          </p:spPr>
        </p:sp>
        <p:sp>
          <p:nvSpPr>
            <p:cNvPr id="6" name="TextBox 6"/>
            <p:cNvSpPr txBox="1"/>
            <p:nvPr/>
          </p:nvSpPr>
          <p:spPr>
            <a:xfrm>
              <a:off x="76200" y="0"/>
              <a:ext cx="660400" cy="736600"/>
            </a:xfrm>
            <a:prstGeom prst="rect">
              <a:avLst/>
            </a:prstGeom>
          </p:spPr>
          <p:txBody>
            <a:bodyPr lIns="50800" tIns="50800" rIns="50800" bIns="50800" rtlCol="0" anchor="ctr"/>
            <a:lstStyle/>
            <a:p>
              <a:pPr algn="ctr">
                <a:lnSpc>
                  <a:spcPts val="3500"/>
                </a:lnSpc>
              </a:pPr>
              <a:endParaRPr/>
            </a:p>
          </p:txBody>
        </p:sp>
      </p:grpSp>
      <p:grpSp>
        <p:nvGrpSpPr>
          <p:cNvPr id="7" name="Group 7"/>
          <p:cNvGrpSpPr/>
          <p:nvPr/>
        </p:nvGrpSpPr>
        <p:grpSpPr>
          <a:xfrm rot="-10800000">
            <a:off x="15588519" y="8016993"/>
            <a:ext cx="4391411" cy="439141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8C52FF">
                    <a:alpha val="100000"/>
                  </a:srgbClr>
                </a:gs>
                <a:gs pos="100000">
                  <a:srgbClr val="00BF63">
                    <a:alpha val="100000"/>
                  </a:srgbClr>
                </a:gs>
              </a:gsLst>
              <a:lin ang="0"/>
            </a:gradFill>
          </p:spPr>
        </p:sp>
        <p:sp>
          <p:nvSpPr>
            <p:cNvPr id="9" name="TextBox 9"/>
            <p:cNvSpPr txBox="1"/>
            <p:nvPr/>
          </p:nvSpPr>
          <p:spPr>
            <a:xfrm>
              <a:off x="76200" y="0"/>
              <a:ext cx="660400" cy="736600"/>
            </a:xfrm>
            <a:prstGeom prst="rect">
              <a:avLst/>
            </a:prstGeom>
          </p:spPr>
          <p:txBody>
            <a:bodyPr lIns="50800" tIns="50800" rIns="50800" bIns="50800" rtlCol="0" anchor="ctr"/>
            <a:lstStyle/>
            <a:p>
              <a:pPr algn="ctr">
                <a:lnSpc>
                  <a:spcPts val="3500"/>
                </a:lnSpc>
              </a:pPr>
              <a:endParaRPr/>
            </a:p>
          </p:txBody>
        </p:sp>
      </p:grpSp>
      <p:sp>
        <p:nvSpPr>
          <p:cNvPr id="10" name="Freeform 10"/>
          <p:cNvSpPr/>
          <p:nvPr/>
        </p:nvSpPr>
        <p:spPr>
          <a:xfrm flipH="1">
            <a:off x="0" y="1210326"/>
            <a:ext cx="1373633" cy="2754150"/>
          </a:xfrm>
          <a:custGeom>
            <a:avLst/>
            <a:gdLst/>
            <a:ahLst/>
            <a:cxnLst/>
            <a:rect l="l" t="t" r="r" b="b"/>
            <a:pathLst>
              <a:path w="1373633" h="2754150">
                <a:moveTo>
                  <a:pt x="1373633" y="0"/>
                </a:moveTo>
                <a:lnTo>
                  <a:pt x="0" y="0"/>
                </a:lnTo>
                <a:lnTo>
                  <a:pt x="0" y="2754150"/>
                </a:lnTo>
                <a:lnTo>
                  <a:pt x="1373633" y="2754150"/>
                </a:lnTo>
                <a:lnTo>
                  <a:pt x="1373633"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1" name="Freeform 11"/>
          <p:cNvSpPr/>
          <p:nvPr/>
        </p:nvSpPr>
        <p:spPr>
          <a:xfrm>
            <a:off x="16914367" y="6268841"/>
            <a:ext cx="1373633" cy="2754150"/>
          </a:xfrm>
          <a:custGeom>
            <a:avLst/>
            <a:gdLst/>
            <a:ahLst/>
            <a:cxnLst/>
            <a:rect l="l" t="t" r="r" b="b"/>
            <a:pathLst>
              <a:path w="1373633" h="2754150">
                <a:moveTo>
                  <a:pt x="0" y="0"/>
                </a:moveTo>
                <a:lnTo>
                  <a:pt x="1373633" y="0"/>
                </a:lnTo>
                <a:lnTo>
                  <a:pt x="1373633" y="2754150"/>
                </a:lnTo>
                <a:lnTo>
                  <a:pt x="0" y="275415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2" name="Freeform 12"/>
          <p:cNvSpPr/>
          <p:nvPr/>
        </p:nvSpPr>
        <p:spPr>
          <a:xfrm>
            <a:off x="5893658" y="5369753"/>
            <a:ext cx="3733129" cy="2888508"/>
          </a:xfrm>
          <a:custGeom>
            <a:avLst/>
            <a:gdLst/>
            <a:ahLst/>
            <a:cxnLst/>
            <a:rect l="l" t="t" r="r" b="b"/>
            <a:pathLst>
              <a:path w="3733129" h="2888508">
                <a:moveTo>
                  <a:pt x="0" y="0"/>
                </a:moveTo>
                <a:lnTo>
                  <a:pt x="3733129" y="0"/>
                </a:lnTo>
                <a:lnTo>
                  <a:pt x="3733129" y="2888509"/>
                </a:lnTo>
                <a:lnTo>
                  <a:pt x="0" y="2888509"/>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3" name="Freeform 13"/>
          <p:cNvSpPr/>
          <p:nvPr/>
        </p:nvSpPr>
        <p:spPr>
          <a:xfrm>
            <a:off x="416651" y="4869351"/>
            <a:ext cx="4228799" cy="3811205"/>
          </a:xfrm>
          <a:custGeom>
            <a:avLst/>
            <a:gdLst/>
            <a:ahLst/>
            <a:cxnLst/>
            <a:rect l="l" t="t" r="r" b="b"/>
            <a:pathLst>
              <a:path w="4228799" h="3811205">
                <a:moveTo>
                  <a:pt x="0" y="0"/>
                </a:moveTo>
                <a:lnTo>
                  <a:pt x="4228800" y="0"/>
                </a:lnTo>
                <a:lnTo>
                  <a:pt x="4228800" y="3811206"/>
                </a:lnTo>
                <a:lnTo>
                  <a:pt x="0" y="3811206"/>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4" name="Freeform 14"/>
          <p:cNvSpPr/>
          <p:nvPr/>
        </p:nvSpPr>
        <p:spPr>
          <a:xfrm>
            <a:off x="10300378" y="4565757"/>
            <a:ext cx="3744468" cy="4114800"/>
          </a:xfrm>
          <a:custGeom>
            <a:avLst/>
            <a:gdLst/>
            <a:ahLst/>
            <a:cxnLst/>
            <a:rect l="l" t="t" r="r" b="b"/>
            <a:pathLst>
              <a:path w="3744468" h="4114800">
                <a:moveTo>
                  <a:pt x="0" y="0"/>
                </a:moveTo>
                <a:lnTo>
                  <a:pt x="3744468" y="0"/>
                </a:lnTo>
                <a:lnTo>
                  <a:pt x="3744468" y="4114800"/>
                </a:lnTo>
                <a:lnTo>
                  <a:pt x="0" y="4114800"/>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15" name="Freeform 15"/>
          <p:cNvSpPr/>
          <p:nvPr/>
        </p:nvSpPr>
        <p:spPr>
          <a:xfrm>
            <a:off x="14721121" y="5308333"/>
            <a:ext cx="3651834" cy="2784523"/>
          </a:xfrm>
          <a:custGeom>
            <a:avLst/>
            <a:gdLst/>
            <a:ahLst/>
            <a:cxnLst/>
            <a:rect l="l" t="t" r="r" b="b"/>
            <a:pathLst>
              <a:path w="3651834" h="2784523">
                <a:moveTo>
                  <a:pt x="0" y="0"/>
                </a:moveTo>
                <a:lnTo>
                  <a:pt x="3651834" y="0"/>
                </a:lnTo>
                <a:lnTo>
                  <a:pt x="3651834" y="2784523"/>
                </a:lnTo>
                <a:lnTo>
                  <a:pt x="0" y="2784523"/>
                </a:lnTo>
                <a:lnTo>
                  <a:pt x="0" y="0"/>
                </a:lnTo>
                <a:close/>
              </a:path>
            </a:pathLst>
          </a:custGeom>
          <a:blipFill>
            <a:blip r:embed="rId13"/>
            <a:stretch>
              <a:fillRect/>
            </a:stretch>
          </a:blipFill>
        </p:spPr>
      </p:sp>
      <p:sp>
        <p:nvSpPr>
          <p:cNvPr id="16" name="TextBox 16"/>
          <p:cNvSpPr txBox="1"/>
          <p:nvPr/>
        </p:nvSpPr>
        <p:spPr>
          <a:xfrm>
            <a:off x="4351809" y="364189"/>
            <a:ext cx="9584381" cy="1454149"/>
          </a:xfrm>
          <a:prstGeom prst="rect">
            <a:avLst/>
          </a:prstGeom>
        </p:spPr>
        <p:txBody>
          <a:bodyPr lIns="0" tIns="0" rIns="0" bIns="0" rtlCol="0" anchor="t">
            <a:spAutoFit/>
          </a:bodyPr>
          <a:lstStyle/>
          <a:p>
            <a:pPr algn="ctr">
              <a:lnSpc>
                <a:spcPts val="11200"/>
              </a:lnSpc>
              <a:spcBef>
                <a:spcPct val="0"/>
              </a:spcBef>
            </a:pPr>
            <a:r>
              <a:rPr lang="en-US" sz="8000">
                <a:solidFill>
                  <a:srgbClr val="363062"/>
                </a:solidFill>
                <a:latin typeface="Poppins ExtraBold"/>
              </a:rPr>
              <a:t>Stakeholders</a:t>
            </a:r>
          </a:p>
        </p:txBody>
      </p:sp>
      <p:sp>
        <p:nvSpPr>
          <p:cNvPr id="17" name="TextBox 17"/>
          <p:cNvSpPr txBox="1"/>
          <p:nvPr/>
        </p:nvSpPr>
        <p:spPr>
          <a:xfrm>
            <a:off x="165848" y="3815193"/>
            <a:ext cx="5067265" cy="750564"/>
          </a:xfrm>
          <a:prstGeom prst="rect">
            <a:avLst/>
          </a:prstGeom>
        </p:spPr>
        <p:txBody>
          <a:bodyPr lIns="0" tIns="0" rIns="0" bIns="0" rtlCol="0" anchor="t">
            <a:spAutoFit/>
          </a:bodyPr>
          <a:lstStyle/>
          <a:p>
            <a:pPr algn="ctr">
              <a:lnSpc>
                <a:spcPts val="5880"/>
              </a:lnSpc>
              <a:spcBef>
                <a:spcPct val="0"/>
              </a:spcBef>
            </a:pPr>
            <a:r>
              <a:rPr lang="en-US" sz="4200">
                <a:solidFill>
                  <a:srgbClr val="004AAD"/>
                </a:solidFill>
                <a:latin typeface="Poppins ExtraBold"/>
              </a:rPr>
              <a:t>Project Member</a:t>
            </a:r>
          </a:p>
        </p:txBody>
      </p:sp>
      <p:sp>
        <p:nvSpPr>
          <p:cNvPr id="18" name="TextBox 18"/>
          <p:cNvSpPr txBox="1"/>
          <p:nvPr/>
        </p:nvSpPr>
        <p:spPr>
          <a:xfrm>
            <a:off x="10300378" y="3772648"/>
            <a:ext cx="5067265" cy="793109"/>
          </a:xfrm>
          <a:prstGeom prst="rect">
            <a:avLst/>
          </a:prstGeom>
        </p:spPr>
        <p:txBody>
          <a:bodyPr lIns="0" tIns="0" rIns="0" bIns="0" rtlCol="0" anchor="t">
            <a:spAutoFit/>
          </a:bodyPr>
          <a:lstStyle/>
          <a:p>
            <a:pPr algn="ctr">
              <a:lnSpc>
                <a:spcPts val="6160"/>
              </a:lnSpc>
              <a:spcBef>
                <a:spcPct val="0"/>
              </a:spcBef>
            </a:pPr>
            <a:r>
              <a:rPr lang="en-US" sz="4400">
                <a:solidFill>
                  <a:srgbClr val="004AAD"/>
                </a:solidFill>
                <a:latin typeface="Poppins ExtraBold"/>
              </a:rPr>
              <a:t>Administrator</a:t>
            </a:r>
          </a:p>
        </p:txBody>
      </p:sp>
      <p:sp>
        <p:nvSpPr>
          <p:cNvPr id="19" name="TextBox 19"/>
          <p:cNvSpPr txBox="1"/>
          <p:nvPr/>
        </p:nvSpPr>
        <p:spPr>
          <a:xfrm>
            <a:off x="5233113" y="3772648"/>
            <a:ext cx="5067265" cy="793109"/>
          </a:xfrm>
          <a:prstGeom prst="rect">
            <a:avLst/>
          </a:prstGeom>
        </p:spPr>
        <p:txBody>
          <a:bodyPr lIns="0" tIns="0" rIns="0" bIns="0" rtlCol="0" anchor="t">
            <a:spAutoFit/>
          </a:bodyPr>
          <a:lstStyle/>
          <a:p>
            <a:pPr algn="ctr">
              <a:lnSpc>
                <a:spcPts val="6160"/>
              </a:lnSpc>
              <a:spcBef>
                <a:spcPct val="0"/>
              </a:spcBef>
            </a:pPr>
            <a:r>
              <a:rPr lang="en-US" sz="4400">
                <a:solidFill>
                  <a:srgbClr val="004AAD"/>
                </a:solidFill>
                <a:latin typeface="Poppins ExtraBold"/>
              </a:rPr>
              <a:t>Supervisor</a:t>
            </a:r>
          </a:p>
        </p:txBody>
      </p:sp>
      <p:sp>
        <p:nvSpPr>
          <p:cNvPr id="20" name="TextBox 20"/>
          <p:cNvSpPr txBox="1"/>
          <p:nvPr/>
        </p:nvSpPr>
        <p:spPr>
          <a:xfrm>
            <a:off x="14380735" y="3840651"/>
            <a:ext cx="5067265" cy="793109"/>
          </a:xfrm>
          <a:prstGeom prst="rect">
            <a:avLst/>
          </a:prstGeom>
        </p:spPr>
        <p:txBody>
          <a:bodyPr lIns="0" tIns="0" rIns="0" bIns="0" rtlCol="0" anchor="t">
            <a:spAutoFit/>
          </a:bodyPr>
          <a:lstStyle/>
          <a:p>
            <a:pPr algn="ctr">
              <a:lnSpc>
                <a:spcPts val="6160"/>
              </a:lnSpc>
              <a:spcBef>
                <a:spcPct val="0"/>
              </a:spcBef>
            </a:pPr>
            <a:r>
              <a:rPr lang="en-US" sz="4400">
                <a:solidFill>
                  <a:srgbClr val="004AAD"/>
                </a:solidFill>
                <a:latin typeface="Poppins ExtraBold"/>
              </a:rPr>
              <a:t>System</a:t>
            </a:r>
          </a:p>
        </p:txBody>
      </p:sp>
      <p:sp>
        <p:nvSpPr>
          <p:cNvPr id="21" name="Freeform 21"/>
          <p:cNvSpPr/>
          <p:nvPr/>
        </p:nvSpPr>
        <p:spPr>
          <a:xfrm flipH="1">
            <a:off x="1145636" y="8643623"/>
            <a:ext cx="1273943" cy="614677"/>
          </a:xfrm>
          <a:custGeom>
            <a:avLst/>
            <a:gdLst/>
            <a:ahLst/>
            <a:cxnLst/>
            <a:rect l="l" t="t" r="r" b="b"/>
            <a:pathLst>
              <a:path w="1273943" h="614677">
                <a:moveTo>
                  <a:pt x="1273943" y="0"/>
                </a:moveTo>
                <a:lnTo>
                  <a:pt x="0" y="0"/>
                </a:lnTo>
                <a:lnTo>
                  <a:pt x="0" y="614677"/>
                </a:lnTo>
                <a:lnTo>
                  <a:pt x="1273943" y="614677"/>
                </a:lnTo>
                <a:lnTo>
                  <a:pt x="1273943" y="0"/>
                </a:lnTo>
                <a:close/>
              </a:path>
            </a:pathLst>
          </a:custGeom>
          <a:blipFill>
            <a:blip r:embed="rId14">
              <a:extLst>
                <a:ext uri="{96DAC541-7B7A-43D3-8B79-37D633B846F1}">
                  <asvg:svgBlip xmlns:asvg="http://schemas.microsoft.com/office/drawing/2016/SVG/main" xmlns="" r:embed="rId15"/>
                </a:ext>
              </a:extLst>
            </a:blip>
            <a:stretch>
              <a:fillRect/>
            </a:stretch>
          </a:blipFill>
        </p:spPr>
      </p:sp>
      <p:sp>
        <p:nvSpPr>
          <p:cNvPr id="22" name="TextBox 22"/>
          <p:cNvSpPr txBox="1"/>
          <p:nvPr/>
        </p:nvSpPr>
        <p:spPr>
          <a:xfrm>
            <a:off x="160907" y="9525000"/>
            <a:ext cx="17966185" cy="396238"/>
          </a:xfrm>
          <a:prstGeom prst="rect">
            <a:avLst/>
          </a:prstGeom>
        </p:spPr>
        <p:txBody>
          <a:bodyPr lIns="0" tIns="0" rIns="0" bIns="0" rtlCol="0" anchor="t">
            <a:spAutoFit/>
          </a:bodyPr>
          <a:lstStyle/>
          <a:p>
            <a:pPr algn="ctr">
              <a:lnSpc>
                <a:spcPts val="3360"/>
              </a:lnSpc>
            </a:pPr>
            <a:r>
              <a:rPr lang="en-US" sz="2400">
                <a:solidFill>
                  <a:srgbClr val="000000"/>
                </a:solidFill>
                <a:latin typeface="Canva Sans Bold"/>
              </a:rPr>
              <a:t>07 September, 2023                                                                                                                                                                                             page 06</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8C52FF">
                <a:alpha val="100000"/>
              </a:srgbClr>
            </a:gs>
            <a:gs pos="100000">
              <a:srgbClr val="00BF63">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2699481" y="1028700"/>
            <a:ext cx="4391411" cy="439141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8C52FF">
                    <a:alpha val="100000"/>
                  </a:srgbClr>
                </a:gs>
                <a:gs pos="100000">
                  <a:srgbClr val="00BF63">
                    <a:alpha val="100000"/>
                  </a:srgbClr>
                </a:gs>
              </a:gsLst>
              <a:lin ang="0"/>
            </a:gradFill>
          </p:spPr>
        </p:sp>
        <p:sp>
          <p:nvSpPr>
            <p:cNvPr id="4" name="TextBox 4"/>
            <p:cNvSpPr txBox="1"/>
            <p:nvPr/>
          </p:nvSpPr>
          <p:spPr>
            <a:xfrm>
              <a:off x="76200" y="0"/>
              <a:ext cx="660400" cy="736600"/>
            </a:xfrm>
            <a:prstGeom prst="rect">
              <a:avLst/>
            </a:prstGeom>
          </p:spPr>
          <p:txBody>
            <a:bodyPr lIns="50800" tIns="50800" rIns="50800" bIns="50800" rtlCol="0" anchor="ctr"/>
            <a:lstStyle/>
            <a:p>
              <a:pPr algn="ctr">
                <a:lnSpc>
                  <a:spcPts val="3500"/>
                </a:lnSpc>
              </a:pPr>
              <a:endParaRPr/>
            </a:p>
          </p:txBody>
        </p:sp>
      </p:grpSp>
      <p:sp>
        <p:nvSpPr>
          <p:cNvPr id="6" name="TextBox 6"/>
          <p:cNvSpPr txBox="1"/>
          <p:nvPr/>
        </p:nvSpPr>
        <p:spPr>
          <a:xfrm>
            <a:off x="6400800" y="143700"/>
            <a:ext cx="4804682" cy="751650"/>
          </a:xfrm>
          <a:prstGeom prst="rect">
            <a:avLst/>
          </a:prstGeom>
        </p:spPr>
        <p:txBody>
          <a:bodyPr lIns="0" tIns="0" rIns="0" bIns="0" rtlCol="0" anchor="t">
            <a:spAutoFit/>
          </a:bodyPr>
          <a:lstStyle/>
          <a:p>
            <a:pPr algn="ctr">
              <a:lnSpc>
                <a:spcPts val="5820"/>
              </a:lnSpc>
              <a:spcBef>
                <a:spcPct val="0"/>
              </a:spcBef>
            </a:pPr>
            <a:r>
              <a:rPr lang="en-US" sz="4157" dirty="0">
                <a:solidFill>
                  <a:srgbClr val="363062"/>
                </a:solidFill>
                <a:latin typeface="Poppins ExtraBold"/>
              </a:rPr>
              <a:t>Activity Diagram</a:t>
            </a:r>
          </a:p>
        </p:txBody>
      </p:sp>
      <p:sp>
        <p:nvSpPr>
          <p:cNvPr id="8" name="Freeform 8"/>
          <p:cNvSpPr/>
          <p:nvPr/>
        </p:nvSpPr>
        <p:spPr>
          <a:xfrm flipH="1">
            <a:off x="1145636" y="8643623"/>
            <a:ext cx="1273943" cy="614677"/>
          </a:xfrm>
          <a:custGeom>
            <a:avLst/>
            <a:gdLst/>
            <a:ahLst/>
            <a:cxnLst/>
            <a:rect l="l" t="t" r="r" b="b"/>
            <a:pathLst>
              <a:path w="1273943" h="614677">
                <a:moveTo>
                  <a:pt x="1273943" y="0"/>
                </a:moveTo>
                <a:lnTo>
                  <a:pt x="0" y="0"/>
                </a:lnTo>
                <a:lnTo>
                  <a:pt x="0" y="614677"/>
                </a:lnTo>
                <a:lnTo>
                  <a:pt x="1273943" y="614677"/>
                </a:lnTo>
                <a:lnTo>
                  <a:pt x="1273943" y="0"/>
                </a:lnTo>
                <a:close/>
              </a:path>
            </a:pathLst>
          </a:custGeom>
          <a:blipFill>
            <a:blip r:embed="rId2">
              <a:extLst>
                <a:ext uri="{96DAC541-7B7A-43D3-8B79-37D633B846F1}">
                  <asvg:svgBlip xmlns:asvg="http://schemas.microsoft.com/office/drawing/2016/SVG/main" xmlns="" r:embed="rId4"/>
                </a:ext>
              </a:extLst>
            </a:blip>
            <a:stretch>
              <a:fillRect/>
            </a:stretch>
          </a:blipFill>
        </p:spPr>
      </p:sp>
      <p:sp>
        <p:nvSpPr>
          <p:cNvPr id="9" name="TextBox 9"/>
          <p:cNvSpPr txBox="1"/>
          <p:nvPr/>
        </p:nvSpPr>
        <p:spPr>
          <a:xfrm>
            <a:off x="160907" y="9525000"/>
            <a:ext cx="17966185" cy="436017"/>
          </a:xfrm>
          <a:prstGeom prst="rect">
            <a:avLst/>
          </a:prstGeom>
        </p:spPr>
        <p:txBody>
          <a:bodyPr lIns="0" tIns="0" rIns="0" bIns="0" rtlCol="0" anchor="t">
            <a:spAutoFit/>
          </a:bodyPr>
          <a:lstStyle/>
          <a:p>
            <a:pPr algn="ctr">
              <a:lnSpc>
                <a:spcPts val="3360"/>
              </a:lnSpc>
            </a:pPr>
            <a:r>
              <a:rPr lang="en-US" sz="2400" dirty="0">
                <a:solidFill>
                  <a:srgbClr val="000000"/>
                </a:solidFill>
                <a:latin typeface="Canva Sans Bold"/>
              </a:rPr>
              <a:t>07 September, 2023                                                                                                                                                                                          page </a:t>
            </a:r>
            <a:r>
              <a:rPr lang="en-US" sz="2400" dirty="0" smtClean="0">
                <a:solidFill>
                  <a:srgbClr val="000000"/>
                </a:solidFill>
                <a:latin typeface="Canva Sans Bold"/>
              </a:rPr>
              <a:t>07</a:t>
            </a:r>
            <a:endParaRPr lang="en-US" sz="2400" dirty="0">
              <a:solidFill>
                <a:srgbClr val="000000"/>
              </a:solidFill>
              <a:latin typeface="Canva Sans Bold"/>
            </a:endParaRPr>
          </a:p>
        </p:txBody>
      </p:sp>
      <p:pic>
        <p:nvPicPr>
          <p:cNvPr id="10" name="Picture 9"/>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1028700"/>
            <a:ext cx="18288000" cy="8496299"/>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8C52FF">
                <a:alpha val="100000"/>
              </a:srgbClr>
            </a:gs>
            <a:gs pos="100000">
              <a:srgbClr val="00BF63">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0" y="9791701"/>
            <a:ext cx="17966185" cy="436017"/>
          </a:xfrm>
          <a:prstGeom prst="rect">
            <a:avLst/>
          </a:prstGeom>
        </p:spPr>
        <p:txBody>
          <a:bodyPr lIns="0" tIns="0" rIns="0" bIns="0" rtlCol="0" anchor="t">
            <a:spAutoFit/>
          </a:bodyPr>
          <a:lstStyle/>
          <a:p>
            <a:pPr algn="ctr">
              <a:lnSpc>
                <a:spcPts val="3360"/>
              </a:lnSpc>
            </a:pPr>
            <a:r>
              <a:rPr lang="en-US" sz="2400" dirty="0">
                <a:solidFill>
                  <a:srgbClr val="000000"/>
                </a:solidFill>
                <a:latin typeface="Canva Sans Bold"/>
              </a:rPr>
              <a:t>07 September, 2023                                                                                                                                                                                             page </a:t>
            </a:r>
            <a:r>
              <a:rPr lang="en-US" sz="2400" dirty="0" smtClean="0">
                <a:solidFill>
                  <a:srgbClr val="000000"/>
                </a:solidFill>
                <a:latin typeface="Canva Sans Bold"/>
              </a:rPr>
              <a:t>08</a:t>
            </a:r>
            <a:endParaRPr lang="en-US" sz="2400" dirty="0">
              <a:solidFill>
                <a:srgbClr val="000000"/>
              </a:solidFill>
              <a:latin typeface="Canva Sans Bold"/>
            </a:endParaRPr>
          </a:p>
        </p:txBody>
      </p:sp>
      <p:sp>
        <p:nvSpPr>
          <p:cNvPr id="4" name="TextBox 5"/>
          <p:cNvSpPr txBox="1"/>
          <p:nvPr/>
        </p:nvSpPr>
        <p:spPr>
          <a:xfrm>
            <a:off x="6005783" y="277050"/>
            <a:ext cx="4804682" cy="707117"/>
          </a:xfrm>
          <a:prstGeom prst="rect">
            <a:avLst/>
          </a:prstGeom>
        </p:spPr>
        <p:txBody>
          <a:bodyPr lIns="0" tIns="0" rIns="0" bIns="0" rtlCol="0" anchor="t">
            <a:spAutoFit/>
          </a:bodyPr>
          <a:lstStyle/>
          <a:p>
            <a:pPr algn="ctr">
              <a:lnSpc>
                <a:spcPts val="5820"/>
              </a:lnSpc>
              <a:spcBef>
                <a:spcPct val="0"/>
              </a:spcBef>
            </a:pPr>
            <a:r>
              <a:rPr lang="en-US" sz="4157" dirty="0" smtClean="0">
                <a:latin typeface="Poppins ExtraBold"/>
              </a:rPr>
              <a:t>ER Diagram</a:t>
            </a:r>
            <a:endParaRPr lang="en-US" sz="4157" dirty="0">
              <a:latin typeface="Poppins ExtraBold"/>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84168"/>
            <a:ext cx="18288000" cy="8655132"/>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8C52FF">
                <a:alpha val="100000"/>
              </a:srgbClr>
            </a:gs>
            <a:gs pos="100000">
              <a:srgbClr val="00BF63">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2699481" y="1028700"/>
            <a:ext cx="4391411" cy="439141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8C52FF">
                    <a:alpha val="100000"/>
                  </a:srgbClr>
                </a:gs>
                <a:gs pos="100000">
                  <a:srgbClr val="00BF63">
                    <a:alpha val="100000"/>
                  </a:srgbClr>
                </a:gs>
              </a:gsLst>
              <a:lin ang="0"/>
            </a:gradFill>
          </p:spPr>
        </p:sp>
        <p:sp>
          <p:nvSpPr>
            <p:cNvPr id="4" name="TextBox 4"/>
            <p:cNvSpPr txBox="1"/>
            <p:nvPr/>
          </p:nvSpPr>
          <p:spPr>
            <a:xfrm>
              <a:off x="76200" y="0"/>
              <a:ext cx="660400" cy="736600"/>
            </a:xfrm>
            <a:prstGeom prst="rect">
              <a:avLst/>
            </a:prstGeom>
          </p:spPr>
          <p:txBody>
            <a:bodyPr lIns="50800" tIns="50800" rIns="50800" bIns="50800" rtlCol="0" anchor="ctr"/>
            <a:lstStyle/>
            <a:p>
              <a:pPr algn="ctr">
                <a:lnSpc>
                  <a:spcPts val="3500"/>
                </a:lnSpc>
              </a:pPr>
              <a:endParaRPr/>
            </a:p>
          </p:txBody>
        </p:sp>
      </p:grpSp>
      <p:sp>
        <p:nvSpPr>
          <p:cNvPr id="5" name="TextBox 5"/>
          <p:cNvSpPr txBox="1"/>
          <p:nvPr/>
        </p:nvSpPr>
        <p:spPr>
          <a:xfrm>
            <a:off x="6005782" y="277050"/>
            <a:ext cx="5652817" cy="743793"/>
          </a:xfrm>
          <a:prstGeom prst="rect">
            <a:avLst/>
          </a:prstGeom>
        </p:spPr>
        <p:txBody>
          <a:bodyPr wrap="square" lIns="0" tIns="0" rIns="0" bIns="0" rtlCol="0" anchor="t">
            <a:spAutoFit/>
          </a:bodyPr>
          <a:lstStyle/>
          <a:p>
            <a:pPr algn="ctr">
              <a:lnSpc>
                <a:spcPts val="5820"/>
              </a:lnSpc>
              <a:spcBef>
                <a:spcPct val="0"/>
              </a:spcBef>
            </a:pPr>
            <a:r>
              <a:rPr lang="en-US" sz="4157" dirty="0" smtClean="0">
                <a:latin typeface="Poppins ExtraBold"/>
              </a:rPr>
              <a:t>Database Schema</a:t>
            </a:r>
            <a:endParaRPr lang="en-US" sz="4157" dirty="0">
              <a:latin typeface="Poppins ExtraBold"/>
            </a:endParaRPr>
          </a:p>
        </p:txBody>
      </p:sp>
      <p:sp>
        <p:nvSpPr>
          <p:cNvPr id="6" name="Freeform 6"/>
          <p:cNvSpPr/>
          <p:nvPr/>
        </p:nvSpPr>
        <p:spPr>
          <a:xfrm flipH="1">
            <a:off x="1145636" y="8643623"/>
            <a:ext cx="1273943" cy="614677"/>
          </a:xfrm>
          <a:custGeom>
            <a:avLst/>
            <a:gdLst/>
            <a:ahLst/>
            <a:cxnLst/>
            <a:rect l="l" t="t" r="r" b="b"/>
            <a:pathLst>
              <a:path w="1273943" h="614677">
                <a:moveTo>
                  <a:pt x="1273943" y="0"/>
                </a:moveTo>
                <a:lnTo>
                  <a:pt x="0" y="0"/>
                </a:lnTo>
                <a:lnTo>
                  <a:pt x="0" y="614677"/>
                </a:lnTo>
                <a:lnTo>
                  <a:pt x="1273943" y="614677"/>
                </a:lnTo>
                <a:lnTo>
                  <a:pt x="1273943"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TextBox 7"/>
          <p:cNvSpPr txBox="1"/>
          <p:nvPr/>
        </p:nvSpPr>
        <p:spPr>
          <a:xfrm>
            <a:off x="160907" y="9525000"/>
            <a:ext cx="17966185" cy="436017"/>
          </a:xfrm>
          <a:prstGeom prst="rect">
            <a:avLst/>
          </a:prstGeom>
        </p:spPr>
        <p:txBody>
          <a:bodyPr lIns="0" tIns="0" rIns="0" bIns="0" rtlCol="0" anchor="t">
            <a:spAutoFit/>
          </a:bodyPr>
          <a:lstStyle/>
          <a:p>
            <a:pPr algn="ctr">
              <a:lnSpc>
                <a:spcPts val="3360"/>
              </a:lnSpc>
            </a:pPr>
            <a:r>
              <a:rPr lang="en-US" sz="2400" dirty="0">
                <a:solidFill>
                  <a:srgbClr val="000000"/>
                </a:solidFill>
                <a:latin typeface="Canva Sans Bold"/>
              </a:rPr>
              <a:t>07 September, 2023                                                                                                                                                                                            page </a:t>
            </a:r>
            <a:r>
              <a:rPr lang="en-US" sz="2400" dirty="0" smtClean="0">
                <a:solidFill>
                  <a:srgbClr val="000000"/>
                </a:solidFill>
                <a:latin typeface="Canva Sans Bold"/>
              </a:rPr>
              <a:t>09</a:t>
            </a:r>
            <a:endParaRPr lang="en-US" sz="2400" dirty="0">
              <a:solidFill>
                <a:srgbClr val="000000"/>
              </a:solidFill>
              <a:latin typeface="Canva Sans Bold"/>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87543"/>
            <a:ext cx="18288000" cy="7970757"/>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282</Words>
  <Application>Microsoft Office PowerPoint</Application>
  <PresentationFormat>Custom</PresentationFormat>
  <Paragraphs>49</Paragraphs>
  <Slides>10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Calibri</vt:lpstr>
      <vt:lpstr>Canva Sans Bold</vt:lpstr>
      <vt:lpstr>Poppins Medium</vt:lpstr>
      <vt:lpstr>Arial</vt:lpstr>
      <vt:lpstr>Poppins Medium Bold</vt:lpstr>
      <vt:lpstr>Poppins ExtraBold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IIT Kanban Board. Final PPtx</dc:title>
  <cp:lastModifiedBy>WALTON</cp:lastModifiedBy>
  <cp:revision>5</cp:revision>
  <dcterms:created xsi:type="dcterms:W3CDTF">2006-08-16T00:00:00Z</dcterms:created>
  <dcterms:modified xsi:type="dcterms:W3CDTF">2023-09-17T04:22:15Z</dcterms:modified>
  <dc:identifier>DAFlZ3q1Mjs</dc:identifier>
</cp:coreProperties>
</file>